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1"/>
  </p:notesMasterIdLst>
  <p:sldIdLst>
    <p:sldId id="256" r:id="rId2"/>
    <p:sldId id="352" r:id="rId3"/>
    <p:sldId id="297" r:id="rId4"/>
    <p:sldId id="298" r:id="rId5"/>
    <p:sldId id="278" r:id="rId6"/>
    <p:sldId id="279" r:id="rId7"/>
    <p:sldId id="288" r:id="rId8"/>
    <p:sldId id="270" r:id="rId9"/>
    <p:sldId id="272" r:id="rId10"/>
    <p:sldId id="273" r:id="rId11"/>
    <p:sldId id="274" r:id="rId12"/>
    <p:sldId id="275" r:id="rId13"/>
    <p:sldId id="276" r:id="rId14"/>
    <p:sldId id="293" r:id="rId15"/>
    <p:sldId id="294" r:id="rId16"/>
    <p:sldId id="277" r:id="rId17"/>
    <p:sldId id="290" r:id="rId18"/>
    <p:sldId id="291" r:id="rId19"/>
    <p:sldId id="295" r:id="rId20"/>
    <p:sldId id="296" r:id="rId21"/>
    <p:sldId id="292" r:id="rId22"/>
    <p:sldId id="258" r:id="rId23"/>
    <p:sldId id="260" r:id="rId24"/>
    <p:sldId id="300" r:id="rId25"/>
    <p:sldId id="301" r:id="rId26"/>
    <p:sldId id="302" r:id="rId27"/>
    <p:sldId id="303" r:id="rId28"/>
    <p:sldId id="304" r:id="rId29"/>
    <p:sldId id="305" r:id="rId30"/>
    <p:sldId id="306" r:id="rId31"/>
    <p:sldId id="307" r:id="rId32"/>
    <p:sldId id="269" r:id="rId33"/>
    <p:sldId id="308" r:id="rId34"/>
    <p:sldId id="271" r:id="rId35"/>
    <p:sldId id="309" r:id="rId36"/>
    <p:sldId id="310" r:id="rId37"/>
    <p:sldId id="311" r:id="rId38"/>
    <p:sldId id="312" r:id="rId39"/>
    <p:sldId id="259" r:id="rId40"/>
    <p:sldId id="313" r:id="rId41"/>
    <p:sldId id="345" r:id="rId42"/>
    <p:sldId id="262" r:id="rId43"/>
    <p:sldId id="263" r:id="rId44"/>
    <p:sldId id="264" r:id="rId45"/>
    <p:sldId id="265" r:id="rId46"/>
    <p:sldId id="266" r:id="rId47"/>
    <p:sldId id="267" r:id="rId48"/>
    <p:sldId id="268" r:id="rId49"/>
    <p:sldId id="257" r:id="rId50"/>
    <p:sldId id="261" r:id="rId51"/>
    <p:sldId id="281" r:id="rId52"/>
    <p:sldId id="282" r:id="rId53"/>
    <p:sldId id="283" r:id="rId54"/>
    <p:sldId id="287" r:id="rId55"/>
    <p:sldId id="284" r:id="rId56"/>
    <p:sldId id="285" r:id="rId57"/>
    <p:sldId id="286" r:id="rId58"/>
    <p:sldId id="280" r:id="rId59"/>
    <p:sldId id="314" r:id="rId60"/>
    <p:sldId id="315" r:id="rId61"/>
    <p:sldId id="316" r:id="rId62"/>
    <p:sldId id="348" r:id="rId63"/>
    <p:sldId id="317" r:id="rId64"/>
    <p:sldId id="349" r:id="rId65"/>
    <p:sldId id="34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3" r:id="rId81"/>
    <p:sldId id="335" r:id="rId82"/>
    <p:sldId id="334" r:id="rId83"/>
    <p:sldId id="336" r:id="rId84"/>
    <p:sldId id="342" r:id="rId85"/>
    <p:sldId id="346" r:id="rId86"/>
    <p:sldId id="353" r:id="rId87"/>
    <p:sldId id="350" r:id="rId88"/>
    <p:sldId id="351" r:id="rId89"/>
    <p:sldId id="343" r:id="rId90"/>
    <p:sldId id="344" r:id="rId91"/>
    <p:sldId id="332" r:id="rId92"/>
    <p:sldId id="338" r:id="rId93"/>
    <p:sldId id="339" r:id="rId94"/>
    <p:sldId id="340" r:id="rId95"/>
    <p:sldId id="341" r:id="rId96"/>
    <p:sldId id="337" r:id="rId97"/>
    <p:sldId id="354" r:id="rId98"/>
    <p:sldId id="355" r:id="rId99"/>
    <p:sldId id="356" r:id="rId10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1F36E4B0-FF50-C044-874C-58D538B8C12C}">
          <p14:sldIdLst>
            <p14:sldId id="256"/>
            <p14:sldId id="352"/>
            <p14:sldId id="297"/>
            <p14:sldId id="298"/>
            <p14:sldId id="278"/>
            <p14:sldId id="279"/>
          </p14:sldIdLst>
        </p14:section>
        <p14:section name="Correlated Data" id="{BFCF4508-5DDC-5541-A5ED-D6214919DB74}">
          <p14:sldIdLst>
            <p14:sldId id="288"/>
            <p14:sldId id="270"/>
            <p14:sldId id="272"/>
            <p14:sldId id="273"/>
            <p14:sldId id="274"/>
            <p14:sldId id="275"/>
            <p14:sldId id="276"/>
            <p14:sldId id="293"/>
            <p14:sldId id="294"/>
            <p14:sldId id="277"/>
            <p14:sldId id="290"/>
            <p14:sldId id="291"/>
            <p14:sldId id="295"/>
            <p14:sldId id="296"/>
            <p14:sldId id="292"/>
          </p14:sldIdLst>
        </p14:section>
        <p14:section name="Species as data points" id="{717D0EC2-8359-9043-B0AA-BD3C54E31632}">
          <p14:sldIdLst>
            <p14:sldId id="258"/>
            <p14:sldId id="260"/>
            <p14:sldId id="300"/>
            <p14:sldId id="301"/>
            <p14:sldId id="302"/>
            <p14:sldId id="303"/>
            <p14:sldId id="304"/>
            <p14:sldId id="305"/>
            <p14:sldId id="306"/>
            <p14:sldId id="307"/>
            <p14:sldId id="269"/>
            <p14:sldId id="308"/>
            <p14:sldId id="271"/>
            <p14:sldId id="309"/>
            <p14:sldId id="310"/>
            <p14:sldId id="311"/>
            <p14:sldId id="312"/>
            <p14:sldId id="259"/>
            <p14:sldId id="313"/>
          </p14:sldIdLst>
        </p14:section>
        <p14:section name="Zero-inflated models" id="{B918B5A6-DDCB-1D4B-B951-5AD3E225D8D0}">
          <p14:sldIdLst>
            <p14:sldId id="345"/>
            <p14:sldId id="262"/>
            <p14:sldId id="263"/>
            <p14:sldId id="264"/>
            <p14:sldId id="265"/>
            <p14:sldId id="266"/>
            <p14:sldId id="267"/>
            <p14:sldId id="268"/>
            <p14:sldId id="257"/>
            <p14:sldId id="261"/>
            <p14:sldId id="281"/>
            <p14:sldId id="282"/>
            <p14:sldId id="283"/>
            <p14:sldId id="287"/>
            <p14:sldId id="284"/>
            <p14:sldId id="285"/>
            <p14:sldId id="286"/>
            <p14:sldId id="280"/>
          </p14:sldIdLst>
        </p14:section>
        <p14:section name="Non-linear models" id="{43D3B1D7-41FB-E544-9E88-9DAB6F15CDDF}">
          <p14:sldIdLst>
            <p14:sldId id="314"/>
            <p14:sldId id="315"/>
            <p14:sldId id="316"/>
            <p14:sldId id="348"/>
            <p14:sldId id="317"/>
            <p14:sldId id="349"/>
            <p14:sldId id="347"/>
            <p14:sldId id="318"/>
            <p14:sldId id="319"/>
            <p14:sldId id="320"/>
            <p14:sldId id="321"/>
            <p14:sldId id="322"/>
            <p14:sldId id="323"/>
            <p14:sldId id="324"/>
            <p14:sldId id="325"/>
            <p14:sldId id="326"/>
            <p14:sldId id="327"/>
            <p14:sldId id="328"/>
            <p14:sldId id="329"/>
            <p14:sldId id="330"/>
            <p14:sldId id="331"/>
            <p14:sldId id="333"/>
            <p14:sldId id="335"/>
            <p14:sldId id="334"/>
            <p14:sldId id="336"/>
            <p14:sldId id="342"/>
            <p14:sldId id="346"/>
            <p14:sldId id="353"/>
            <p14:sldId id="350"/>
            <p14:sldId id="351"/>
            <p14:sldId id="343"/>
            <p14:sldId id="344"/>
            <p14:sldId id="332"/>
          </p14:sldIdLst>
        </p14:section>
        <p14:section name="Power analyses" id="{ADA54D22-F8B9-8048-ACE5-8DFB5BA5C08A}">
          <p14:sldIdLst>
            <p14:sldId id="338"/>
            <p14:sldId id="339"/>
            <p14:sldId id="340"/>
            <p14:sldId id="341"/>
          </p14:sldIdLst>
        </p14:section>
        <p14:section name="Interactive graphics" id="{FC91BF76-B98C-8642-805E-858639702F93}">
          <p14:sldIdLst>
            <p14:sldId id="337"/>
          </p14:sldIdLst>
        </p14:section>
        <p14:section name="Bayesian models" id="{3AA5E5FA-7EB1-7B43-9A7B-2EA1DD917771}">
          <p14:sldIdLst>
            <p14:sldId id="354"/>
            <p14:sldId id="355"/>
            <p14:sldId id="35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35"/>
    <p:restoredTop sz="91071"/>
  </p:normalViewPr>
  <p:slideViewPr>
    <p:cSldViewPr snapToGrid="0" snapToObjects="1">
      <p:cViewPr varScale="1">
        <p:scale>
          <a:sx n="87" d="100"/>
          <a:sy n="87" d="100"/>
        </p:scale>
        <p:origin x="13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tif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tiff>
</file>

<file path=ppt/media/image31.png>
</file>

<file path=ppt/media/image32.tiff>
</file>

<file path=ppt/media/image33.png>
</file>

<file path=ppt/media/image34.png>
</file>

<file path=ppt/media/image35.png>
</file>

<file path=ppt/media/image36.png>
</file>

<file path=ppt/media/image37.tiff>
</file>

<file path=ppt/media/image38.png>
</file>

<file path=ppt/media/image39.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1854F5-B6E6-3B4A-A9D5-94D4BD7AB822}" type="datetimeFigureOut">
              <a:rPr lang="en-US" smtClean="0"/>
              <a:t>4/19/22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4B1FCD-ACB0-D146-984B-E34B0D5931A5}" type="slidenum">
              <a:rPr lang="en-US" smtClean="0"/>
              <a:t>‹#›</a:t>
            </a:fld>
            <a:endParaRPr lang="en-US"/>
          </a:p>
        </p:txBody>
      </p:sp>
    </p:spTree>
    <p:extLst>
      <p:ext uri="{BB962C8B-B14F-4D97-AF65-F5344CB8AC3E}">
        <p14:creationId xmlns:p14="http://schemas.microsoft.com/office/powerpoint/2010/main" val="550173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4B1FCD-ACB0-D146-984B-E34B0D5931A5}" type="slidenum">
              <a:rPr lang="en-US" smtClean="0"/>
              <a:t>8</a:t>
            </a:fld>
            <a:endParaRPr lang="en-US"/>
          </a:p>
        </p:txBody>
      </p:sp>
    </p:spTree>
    <p:extLst>
      <p:ext uri="{BB962C8B-B14F-4D97-AF65-F5344CB8AC3E}">
        <p14:creationId xmlns:p14="http://schemas.microsoft.com/office/powerpoint/2010/main" val="2920906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www.unc.edu</a:t>
            </a:r>
            <a:r>
              <a:rPr lang="en-US" dirty="0"/>
              <a:t>/courses/2006spring/</a:t>
            </a:r>
            <a:r>
              <a:rPr lang="en-US" dirty="0" err="1"/>
              <a:t>ecol</a:t>
            </a:r>
            <a:r>
              <a:rPr lang="en-US" dirty="0"/>
              <a:t>/145/001/docs/lectures/lecture18.htm#excess</a:t>
            </a:r>
          </a:p>
        </p:txBody>
      </p:sp>
      <p:sp>
        <p:nvSpPr>
          <p:cNvPr id="4" name="Slide Number Placeholder 3"/>
          <p:cNvSpPr>
            <a:spLocks noGrp="1"/>
          </p:cNvSpPr>
          <p:nvPr>
            <p:ph type="sldNum" sz="quarter" idx="10"/>
          </p:nvPr>
        </p:nvSpPr>
        <p:spPr/>
        <p:txBody>
          <a:bodyPr/>
          <a:lstStyle/>
          <a:p>
            <a:fld id="{474B1FCD-ACB0-D146-984B-E34B0D5931A5}" type="slidenum">
              <a:rPr lang="en-US" smtClean="0"/>
              <a:t>46</a:t>
            </a:fld>
            <a:endParaRPr lang="en-US"/>
          </a:p>
        </p:txBody>
      </p:sp>
    </p:spTree>
    <p:extLst>
      <p:ext uri="{BB962C8B-B14F-4D97-AF65-F5344CB8AC3E}">
        <p14:creationId xmlns:p14="http://schemas.microsoft.com/office/powerpoint/2010/main" val="18569983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4B1FCD-ACB0-D146-984B-E34B0D5931A5}" type="slidenum">
              <a:rPr lang="en-US" smtClean="0"/>
              <a:t>49</a:t>
            </a:fld>
            <a:endParaRPr lang="en-US"/>
          </a:p>
        </p:txBody>
      </p:sp>
    </p:spTree>
    <p:extLst>
      <p:ext uri="{BB962C8B-B14F-4D97-AF65-F5344CB8AC3E}">
        <p14:creationId xmlns:p14="http://schemas.microsoft.com/office/powerpoint/2010/main" val="12360641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4B1FCD-ACB0-D146-984B-E34B0D5931A5}" type="slidenum">
              <a:rPr lang="en-US" smtClean="0"/>
              <a:t>56</a:t>
            </a:fld>
            <a:endParaRPr lang="en-US"/>
          </a:p>
        </p:txBody>
      </p:sp>
    </p:spTree>
    <p:extLst>
      <p:ext uri="{BB962C8B-B14F-4D97-AF65-F5344CB8AC3E}">
        <p14:creationId xmlns:p14="http://schemas.microsoft.com/office/powerpoint/2010/main" val="2952867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are these different responses?</a:t>
            </a:r>
          </a:p>
        </p:txBody>
      </p:sp>
      <p:sp>
        <p:nvSpPr>
          <p:cNvPr id="4" name="Slide Number Placeholder 3"/>
          <p:cNvSpPr>
            <a:spLocks noGrp="1"/>
          </p:cNvSpPr>
          <p:nvPr>
            <p:ph type="sldNum" sz="quarter" idx="5"/>
          </p:nvPr>
        </p:nvSpPr>
        <p:spPr/>
        <p:txBody>
          <a:bodyPr/>
          <a:lstStyle/>
          <a:p>
            <a:fld id="{AA67ED5D-DE11-B54A-9916-42A2D6AE9868}" type="slidenum">
              <a:rPr lang="en-US" smtClean="0"/>
              <a:t>63</a:t>
            </a:fld>
            <a:endParaRPr lang="en-US"/>
          </a:p>
        </p:txBody>
      </p:sp>
    </p:spTree>
    <p:extLst>
      <p:ext uri="{BB962C8B-B14F-4D97-AF65-F5344CB8AC3E}">
        <p14:creationId xmlns:p14="http://schemas.microsoft.com/office/powerpoint/2010/main" val="3268344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6F36FA8-3328-374C-A1D4-ADBCACCA9D28}"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1436787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F36FA8-3328-374C-A1D4-ADBCACCA9D28}"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2383728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F36FA8-3328-374C-A1D4-ADBCACCA9D28}"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1274883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F36FA8-3328-374C-A1D4-ADBCACCA9D28}"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1785923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F36FA8-3328-374C-A1D4-ADBCACCA9D28}"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6377001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6F36FA8-3328-374C-A1D4-ADBCACCA9D28}" type="datetimeFigureOut">
              <a:rPr lang="en-US" smtClean="0"/>
              <a:t>4/19/22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1882770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6F36FA8-3328-374C-A1D4-ADBCACCA9D28}" type="datetimeFigureOut">
              <a:rPr lang="en-US" smtClean="0"/>
              <a:t>4/19/22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550826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6F36FA8-3328-374C-A1D4-ADBCACCA9D28}" type="datetimeFigureOut">
              <a:rPr lang="en-US" smtClean="0"/>
              <a:t>4/19/22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20841139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F36FA8-3328-374C-A1D4-ADBCACCA9D28}" type="datetimeFigureOut">
              <a:rPr lang="en-US" smtClean="0"/>
              <a:t>4/19/22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97391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F36FA8-3328-374C-A1D4-ADBCACCA9D28}" type="datetimeFigureOut">
              <a:rPr lang="en-US" smtClean="0"/>
              <a:t>4/19/22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475275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F36FA8-3328-374C-A1D4-ADBCACCA9D28}" type="datetimeFigureOut">
              <a:rPr lang="en-US" smtClean="0"/>
              <a:t>4/19/22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B6D0A0-9A2A-B140-854E-A481CBF3304F}" type="slidenum">
              <a:rPr lang="en-US" smtClean="0"/>
              <a:t>‹#›</a:t>
            </a:fld>
            <a:endParaRPr lang="en-US"/>
          </a:p>
        </p:txBody>
      </p:sp>
    </p:spTree>
    <p:extLst>
      <p:ext uri="{BB962C8B-B14F-4D97-AF65-F5344CB8AC3E}">
        <p14:creationId xmlns:p14="http://schemas.microsoft.com/office/powerpoint/2010/main" val="14622503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F36FA8-3328-374C-A1D4-ADBCACCA9D28}" type="datetimeFigureOut">
              <a:rPr lang="en-US" smtClean="0"/>
              <a:t>4/19/22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B6D0A0-9A2A-B140-854E-A481CBF3304F}" type="slidenum">
              <a:rPr lang="en-US" smtClean="0"/>
              <a:t>‹#›</a:t>
            </a:fld>
            <a:endParaRPr lang="en-US"/>
          </a:p>
        </p:txBody>
      </p:sp>
    </p:spTree>
    <p:extLst>
      <p:ext uri="{BB962C8B-B14F-4D97-AF65-F5344CB8AC3E}">
        <p14:creationId xmlns:p14="http://schemas.microsoft.com/office/powerpoint/2010/main" val="731970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unc.edu/courses/2010spring/ecol/562/001/docs/lectures/lecture10.htm" TargetMode="External"/><Relationship Id="rId7" Type="http://schemas.openxmlformats.org/officeDocument/2006/relationships/hyperlink" Target="https://stats.stackexchange.com/questions/20514/books-for-self-studying-time-series-analysis" TargetMode="External"/><Relationship Id="rId2" Type="http://schemas.openxmlformats.org/officeDocument/2006/relationships/hyperlink" Target="http://www.unc.edu/courses/2010spring/ecol/562/001/docs/lectures/lecture9.htm" TargetMode="External"/><Relationship Id="rId1" Type="http://schemas.openxmlformats.org/officeDocument/2006/relationships/slideLayout" Target="../slideLayouts/slideLayout2.xml"/><Relationship Id="rId6" Type="http://schemas.openxmlformats.org/officeDocument/2006/relationships/hyperlink" Target="https://www.amazon.com/dp/144197864X/?tag=stackoverflow17-20" TargetMode="External"/><Relationship Id="rId5" Type="http://schemas.openxmlformats.org/officeDocument/2006/relationships/hyperlink" Target="http://www.stats.uwo.ca/faculty/braun/ss359a/2004/notes/Chapter14/glsnotes.pdf" TargetMode="External"/><Relationship Id="rId4" Type="http://schemas.openxmlformats.org/officeDocument/2006/relationships/hyperlink" Target="https://socialsciences.mcmaster.ca/jfox/Books/Companion/appendix/Appendix-Timeseries-Regression.pdf"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doi.org/10.1086/284325" TargetMode="External"/><Relationship Id="rId2" Type="http://schemas.openxmlformats.org/officeDocument/2006/relationships/hyperlink" Target="https://en.wikipedia.org/wiki/Digital_object_identifier"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lukejharmon.github.io/ilhabela/instruction/2015/07/03/PGLS/" TargetMode="External"/><Relationship Id="rId2" Type="http://schemas.openxmlformats.org/officeDocument/2006/relationships/hyperlink" Target="http://schmitzlab.info/pgls.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hyperlink" Target="https://www.r-bloggers.com/r-for-ecologists-putting-together-a-piecewise-regression/" TargetMode="Externa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hyperlink" Target="https://noamross.github.io/gams-in-r-course/" TargetMode="External"/><Relationship Id="rId2" Type="http://schemas.openxmlformats.org/officeDocument/2006/relationships/hyperlink" Target="http://environmentalcomputing.net/intro-to-gams/" TargetMode="Externa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3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hyperlink" Target="https://www.statmethods.net/stats/power.html" TargetMode="External"/><Relationship Id="rId2" Type="http://schemas.openxmlformats.org/officeDocument/2006/relationships/hyperlink" Target="http://www.biostathandbook.com/power.html" TargetMode="Externa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hyperlink" Target="https://shiny.rstudio.com/articles/shinyapps.html" TargetMode="Externa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hyperlink" Target="https://www.r-bloggers.com/2019/05/bayesian-models-in-r-2/" TargetMode="Externa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39.tif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Week 13 </a:t>
            </a:r>
            <a:r>
              <a:rPr lang="mr-IN" dirty="0"/>
              <a:t>–</a:t>
            </a:r>
            <a:r>
              <a:rPr lang="en-US" dirty="0"/>
              <a:t> Advanced models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18318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Generalized least squares (GLS)</a:t>
            </a:r>
          </a:p>
        </p:txBody>
      </p:sp>
      <p:sp>
        <p:nvSpPr>
          <p:cNvPr id="3" name="Content Placeholder 2"/>
          <p:cNvSpPr>
            <a:spLocks noGrp="1"/>
          </p:cNvSpPr>
          <p:nvPr>
            <p:ph idx="1"/>
          </p:nvPr>
        </p:nvSpPr>
        <p:spPr/>
        <p:txBody>
          <a:bodyPr>
            <a:normAutofit/>
          </a:bodyPr>
          <a:lstStyle/>
          <a:p>
            <a:r>
              <a:rPr lang="en-US" dirty="0"/>
              <a:t>Because it generalizes ordinary least squares, generalized least squares (GLS) is largely restricted to situations in which a normal distribution makes sense as a probability model for the response.</a:t>
            </a:r>
          </a:p>
          <a:p>
            <a:pPr lvl="1"/>
            <a:r>
              <a:rPr lang="en-US" dirty="0"/>
              <a:t>But remember, normal models are often robust to violation of assumptions. </a:t>
            </a:r>
          </a:p>
          <a:p>
            <a:endParaRPr lang="en-US" dirty="0"/>
          </a:p>
          <a:p>
            <a:r>
              <a:rPr lang="en-US" dirty="0"/>
              <a:t> For non-normal correlated data the choices are a bit murkier.</a:t>
            </a:r>
          </a:p>
          <a:p>
            <a:pPr lvl="1"/>
            <a:r>
              <a:rPr lang="en-US" dirty="0"/>
              <a:t>But what are some things we could do?</a:t>
            </a:r>
            <a:br>
              <a:rPr lang="en-US" dirty="0"/>
            </a:br>
            <a:endParaRPr lang="en-US" dirty="0"/>
          </a:p>
        </p:txBody>
      </p:sp>
    </p:spTree>
    <p:extLst>
      <p:ext uri="{BB962C8B-B14F-4D97-AF65-F5344CB8AC3E}">
        <p14:creationId xmlns:p14="http://schemas.microsoft.com/office/powerpoint/2010/main" val="3639666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GLS work?</a:t>
            </a:r>
          </a:p>
        </p:txBody>
      </p:sp>
      <p:sp>
        <p:nvSpPr>
          <p:cNvPr id="3" name="Content Placeholder 2"/>
          <p:cNvSpPr>
            <a:spLocks noGrp="1"/>
          </p:cNvSpPr>
          <p:nvPr>
            <p:ph idx="1"/>
          </p:nvPr>
        </p:nvSpPr>
        <p:spPr/>
        <p:txBody>
          <a:bodyPr>
            <a:normAutofit fontScale="77500" lnSpcReduction="20000"/>
          </a:bodyPr>
          <a:lstStyle/>
          <a:p>
            <a:r>
              <a:rPr lang="en-US" dirty="0"/>
              <a:t>Generalized least squares (GLS) generalizes ordinary least squares to the case where the residuals  (errors) have a normal distribution with an arbitrary covariance matrix.</a:t>
            </a:r>
          </a:p>
          <a:p>
            <a:endParaRPr lang="en-US" dirty="0"/>
          </a:p>
          <a:p>
            <a:r>
              <a:rPr lang="en-US" dirty="0"/>
              <a:t>So as was the case with ordinary least squares we end up with an exact formula for the regression parameters, this time in terms of the design matrix and the unscaled covariance matrix </a:t>
            </a:r>
            <a:r>
              <a:rPr lang="en-US" b="1" dirty="0"/>
              <a:t>V</a:t>
            </a:r>
            <a:r>
              <a:rPr lang="en-US" dirty="0"/>
              <a:t>. Unfortunately the formula requires that we know </a:t>
            </a:r>
            <a:r>
              <a:rPr lang="en-US" b="1" dirty="0"/>
              <a:t>V</a:t>
            </a:r>
            <a:r>
              <a:rPr lang="en-US" dirty="0"/>
              <a:t>, so typically we'll need to estimate it first.</a:t>
            </a:r>
          </a:p>
          <a:p>
            <a:endParaRPr lang="en-US" dirty="0"/>
          </a:p>
          <a:p>
            <a:r>
              <a:rPr lang="en-US" dirty="0"/>
              <a:t>To make this problem feasible and to avoid </a:t>
            </a:r>
            <a:r>
              <a:rPr lang="en-US" dirty="0" err="1"/>
              <a:t>overparameterization</a:t>
            </a:r>
            <a:r>
              <a:rPr lang="en-US" dirty="0"/>
              <a:t>, the usual approach is to assume that </a:t>
            </a:r>
            <a:r>
              <a:rPr lang="en-US" b="1" dirty="0"/>
              <a:t>V</a:t>
            </a:r>
            <a:r>
              <a:rPr lang="en-US" dirty="0"/>
              <a:t> has a very simple form, a correlation structure that is based on a small number of parameters, and to jointly estimate the regression parameters and the covariance parameters. There are specific algorithms for special correlation structures, but a general approach is to use maximum likelihood estimation. </a:t>
            </a:r>
          </a:p>
        </p:txBody>
      </p:sp>
    </p:spTree>
    <p:extLst>
      <p:ext uri="{BB962C8B-B14F-4D97-AF65-F5344CB8AC3E}">
        <p14:creationId xmlns:p14="http://schemas.microsoft.com/office/powerpoint/2010/main" val="3446768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GLS work?</a:t>
            </a:r>
          </a:p>
        </p:txBody>
      </p:sp>
      <p:sp>
        <p:nvSpPr>
          <p:cNvPr id="3" name="Content Placeholder 2"/>
          <p:cNvSpPr>
            <a:spLocks noGrp="1"/>
          </p:cNvSpPr>
          <p:nvPr>
            <p:ph idx="1"/>
          </p:nvPr>
        </p:nvSpPr>
        <p:spPr>
          <a:xfrm>
            <a:off x="838200" y="1690688"/>
            <a:ext cx="10515600" cy="4351338"/>
          </a:xfrm>
        </p:spPr>
        <p:txBody>
          <a:bodyPr>
            <a:normAutofit fontScale="92500" lnSpcReduction="10000"/>
          </a:bodyPr>
          <a:lstStyle/>
          <a:p>
            <a:r>
              <a:rPr lang="en-US" dirty="0"/>
              <a:t>Imagine fitting a regression model to some temporal data (e.g. number of mosquito species over years)</a:t>
            </a:r>
          </a:p>
          <a:p>
            <a:endParaRPr lang="en-US" dirty="0"/>
          </a:p>
          <a:p>
            <a:r>
              <a:rPr lang="en-US" dirty="0"/>
              <a:t>We can make some assumptions about the residuals (e.g. the error that is left over after fitting)</a:t>
            </a:r>
          </a:p>
          <a:p>
            <a:pPr lvl="1"/>
            <a:r>
              <a:rPr lang="en-US" dirty="0"/>
              <a:t>These assume that:</a:t>
            </a:r>
          </a:p>
          <a:p>
            <a:pPr lvl="1"/>
            <a:r>
              <a:rPr lang="en-US" dirty="0"/>
              <a:t>1) Their mean is not changing.</a:t>
            </a:r>
          </a:p>
          <a:p>
            <a:pPr lvl="1"/>
            <a:r>
              <a:rPr lang="en-US" dirty="0"/>
              <a:t> 2) The correlation between the residuals is only a function of their relative temporal position and is not related to their absolute temporal position.</a:t>
            </a:r>
          </a:p>
          <a:p>
            <a:r>
              <a:rPr lang="en-US" dirty="0"/>
              <a:t>Because of the second assumption, we can identify the autocorrelation among residuals by examining time lags.</a:t>
            </a:r>
          </a:p>
          <a:p>
            <a:pPr lvl="1"/>
            <a:endParaRPr lang="en-US" dirty="0"/>
          </a:p>
        </p:txBody>
      </p:sp>
    </p:spTree>
    <p:extLst>
      <p:ext uri="{BB962C8B-B14F-4D97-AF65-F5344CB8AC3E}">
        <p14:creationId xmlns:p14="http://schemas.microsoft.com/office/powerpoint/2010/main" val="1240333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Lags</a:t>
            </a:r>
          </a:p>
        </p:txBody>
      </p:sp>
      <p:pic>
        <p:nvPicPr>
          <p:cNvPr id="4" name="Content Placeholder 3"/>
          <p:cNvPicPr>
            <a:picLocks noGrp="1" noChangeAspect="1"/>
          </p:cNvPicPr>
          <p:nvPr>
            <p:ph idx="1"/>
          </p:nvPr>
        </p:nvPicPr>
        <p:blipFill>
          <a:blip r:embed="rId2"/>
          <a:stretch>
            <a:fillRect/>
          </a:stretch>
        </p:blipFill>
        <p:spPr>
          <a:xfrm>
            <a:off x="633958" y="2144725"/>
            <a:ext cx="9613900" cy="2730500"/>
          </a:xfrm>
          <a:prstGeom prst="rect">
            <a:avLst/>
          </a:prstGeom>
        </p:spPr>
      </p:pic>
    </p:spTree>
    <p:extLst>
      <p:ext uri="{BB962C8B-B14F-4D97-AF65-F5344CB8AC3E}">
        <p14:creationId xmlns:p14="http://schemas.microsoft.com/office/powerpoint/2010/main" val="3311742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Autocorrelation</a:t>
            </a:r>
          </a:p>
        </p:txBody>
      </p:sp>
      <p:sp>
        <p:nvSpPr>
          <p:cNvPr id="3" name="Content Placeholder 2"/>
          <p:cNvSpPr>
            <a:spLocks noGrp="1"/>
          </p:cNvSpPr>
          <p:nvPr>
            <p:ph idx="1"/>
          </p:nvPr>
        </p:nvSpPr>
        <p:spPr/>
        <p:txBody>
          <a:bodyPr/>
          <a:lstStyle/>
          <a:p>
            <a:r>
              <a:rPr lang="en-US" dirty="0"/>
              <a:t>Autocorrelation is the linear dependence of a variable with itself at two points in time</a:t>
            </a:r>
          </a:p>
          <a:p>
            <a:endParaRPr lang="en-US" dirty="0"/>
          </a:p>
          <a:p>
            <a:pPr lvl="1"/>
            <a:r>
              <a:rPr lang="en-US" dirty="0"/>
              <a:t>e.g. The average number of bats in 2001 should be predicted by the average number of bats in 2000</a:t>
            </a:r>
          </a:p>
          <a:p>
            <a:pPr lvl="1"/>
            <a:r>
              <a:rPr lang="en-US" dirty="0"/>
              <a:t>The temperature today depends on the temperature yesterday (usually)</a:t>
            </a:r>
          </a:p>
        </p:txBody>
      </p:sp>
    </p:spTree>
    <p:extLst>
      <p:ext uri="{BB962C8B-B14F-4D97-AF65-F5344CB8AC3E}">
        <p14:creationId xmlns:p14="http://schemas.microsoft.com/office/powerpoint/2010/main" val="10742514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Partial autocorrelation</a:t>
            </a:r>
          </a:p>
        </p:txBody>
      </p:sp>
      <p:sp>
        <p:nvSpPr>
          <p:cNvPr id="3" name="Content Placeholder 2"/>
          <p:cNvSpPr>
            <a:spLocks noGrp="1"/>
          </p:cNvSpPr>
          <p:nvPr>
            <p:ph idx="1"/>
          </p:nvPr>
        </p:nvSpPr>
        <p:spPr/>
        <p:txBody>
          <a:bodyPr/>
          <a:lstStyle/>
          <a:p>
            <a:r>
              <a:rPr lang="en-US" i="1" dirty="0"/>
              <a:t>Partial autocorrelation</a:t>
            </a:r>
            <a:r>
              <a:rPr lang="en-US" dirty="0"/>
              <a:t> is the autocorrelation between </a:t>
            </a:r>
            <a:r>
              <a:rPr lang="en-US" i="1" dirty="0" err="1"/>
              <a:t>y</a:t>
            </a:r>
            <a:r>
              <a:rPr lang="en-US" i="1" baseline="-25000" dirty="0" err="1"/>
              <a:t>t</a:t>
            </a:r>
            <a:r>
              <a:rPr lang="en-US" dirty="0"/>
              <a:t> and </a:t>
            </a:r>
            <a:r>
              <a:rPr lang="en-US" i="1" dirty="0" err="1"/>
              <a:t>y</a:t>
            </a:r>
            <a:r>
              <a:rPr lang="en-US" i="1" baseline="-25000" dirty="0" err="1"/>
              <a:t>t</a:t>
            </a:r>
            <a:r>
              <a:rPr lang="en-US" i="1" baseline="-25000" dirty="0"/>
              <a:t>–lag</a:t>
            </a:r>
            <a:r>
              <a:rPr lang="en-US" dirty="0"/>
              <a:t> after removing any linear dependence. </a:t>
            </a:r>
          </a:p>
          <a:p>
            <a:endParaRPr lang="en-US" dirty="0"/>
          </a:p>
        </p:txBody>
      </p:sp>
    </p:spTree>
    <p:extLst>
      <p:ext uri="{BB962C8B-B14F-4D97-AF65-F5344CB8AC3E}">
        <p14:creationId xmlns:p14="http://schemas.microsoft.com/office/powerpoint/2010/main" val="35317469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ACF Plot</a:t>
            </a:r>
            <a:endParaRPr lang="en-US" dirty="0"/>
          </a:p>
        </p:txBody>
      </p:sp>
      <p:sp>
        <p:nvSpPr>
          <p:cNvPr id="3" name="Content Placeholder 2"/>
          <p:cNvSpPr>
            <a:spLocks noGrp="1"/>
          </p:cNvSpPr>
          <p:nvPr>
            <p:ph idx="1"/>
          </p:nvPr>
        </p:nvSpPr>
        <p:spPr/>
        <p:txBody>
          <a:bodyPr/>
          <a:lstStyle/>
          <a:p>
            <a:r>
              <a:rPr lang="en-US" dirty="0"/>
              <a:t>We expect with temporally ordered data that the correlation will decrease with increasing lag. Here the correlation decreases exponentially with lag.</a:t>
            </a:r>
          </a:p>
        </p:txBody>
      </p:sp>
      <p:pic>
        <p:nvPicPr>
          <p:cNvPr id="4" name="Picture 3"/>
          <p:cNvPicPr>
            <a:picLocks noChangeAspect="1"/>
          </p:cNvPicPr>
          <p:nvPr/>
        </p:nvPicPr>
        <p:blipFill>
          <a:blip r:embed="rId2"/>
          <a:stretch>
            <a:fillRect/>
          </a:stretch>
        </p:blipFill>
        <p:spPr>
          <a:xfrm>
            <a:off x="5124154" y="3213251"/>
            <a:ext cx="6229646" cy="3021463"/>
          </a:xfrm>
          <a:prstGeom prst="rect">
            <a:avLst/>
          </a:prstGeom>
        </p:spPr>
      </p:pic>
      <p:sp>
        <p:nvSpPr>
          <p:cNvPr id="5" name="TextBox 4"/>
          <p:cNvSpPr txBox="1"/>
          <p:nvPr/>
        </p:nvSpPr>
        <p:spPr>
          <a:xfrm>
            <a:off x="2288378" y="4001294"/>
            <a:ext cx="3014368" cy="1200329"/>
          </a:xfrm>
          <a:prstGeom prst="rect">
            <a:avLst/>
          </a:prstGeom>
          <a:noFill/>
        </p:spPr>
        <p:txBody>
          <a:bodyPr wrap="square" rtlCol="0">
            <a:spAutoFit/>
          </a:bodyPr>
          <a:lstStyle/>
          <a:p>
            <a:r>
              <a:rPr lang="en-US" b="1" dirty="0"/>
              <a:t>This says what is the correlation between 1 v. 2, 1 v. 3, 1 v 4, 1 v 5, etc.</a:t>
            </a:r>
            <a:br>
              <a:rPr lang="en-US" b="1" dirty="0"/>
            </a:br>
            <a:endParaRPr lang="en-US" b="1" dirty="0"/>
          </a:p>
        </p:txBody>
      </p:sp>
    </p:spTree>
    <p:extLst>
      <p:ext uri="{BB962C8B-B14F-4D97-AF65-F5344CB8AC3E}">
        <p14:creationId xmlns:p14="http://schemas.microsoft.com/office/powerpoint/2010/main" val="32619257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Partial autocorrelation</a:t>
            </a:r>
          </a:p>
        </p:txBody>
      </p:sp>
      <p:sp>
        <p:nvSpPr>
          <p:cNvPr id="3" name="Content Placeholder 2"/>
          <p:cNvSpPr>
            <a:spLocks noGrp="1"/>
          </p:cNvSpPr>
          <p:nvPr>
            <p:ph idx="1"/>
          </p:nvPr>
        </p:nvSpPr>
        <p:spPr>
          <a:xfrm>
            <a:off x="135556" y="1593063"/>
            <a:ext cx="10515600" cy="4351338"/>
          </a:xfrm>
        </p:spPr>
        <p:txBody>
          <a:bodyPr/>
          <a:lstStyle/>
          <a:p>
            <a:r>
              <a:rPr lang="en-US" dirty="0"/>
              <a:t>Another useful diagnostic the partial autocorrelation function (PACF). </a:t>
            </a:r>
          </a:p>
          <a:p>
            <a:pPr lvl="1"/>
            <a:r>
              <a:rPr lang="en-US" dirty="0"/>
              <a:t>Here, you can regress each residual against lagged residuals at different time points.</a:t>
            </a:r>
          </a:p>
          <a:p>
            <a:pPr lvl="1"/>
            <a:r>
              <a:rPr lang="en-US" dirty="0"/>
              <a:t>Significant spikes will help to inform you about when the autocorrelation disappears between lags</a:t>
            </a:r>
          </a:p>
          <a:p>
            <a:pPr lvl="1"/>
            <a:endParaRPr lang="en-US" dirty="0"/>
          </a:p>
        </p:txBody>
      </p:sp>
      <p:pic>
        <p:nvPicPr>
          <p:cNvPr id="4" name="Picture 3"/>
          <p:cNvPicPr>
            <a:picLocks noChangeAspect="1"/>
          </p:cNvPicPr>
          <p:nvPr/>
        </p:nvPicPr>
        <p:blipFill>
          <a:blip r:embed="rId2"/>
          <a:stretch>
            <a:fillRect/>
          </a:stretch>
        </p:blipFill>
        <p:spPr>
          <a:xfrm>
            <a:off x="7247822" y="3634960"/>
            <a:ext cx="4944177" cy="2876530"/>
          </a:xfrm>
          <a:prstGeom prst="rect">
            <a:avLst/>
          </a:prstGeom>
        </p:spPr>
      </p:pic>
      <p:sp>
        <p:nvSpPr>
          <p:cNvPr id="5" name="TextBox 4"/>
          <p:cNvSpPr txBox="1"/>
          <p:nvPr/>
        </p:nvSpPr>
        <p:spPr>
          <a:xfrm>
            <a:off x="3886172" y="4331368"/>
            <a:ext cx="3014368" cy="1754326"/>
          </a:xfrm>
          <a:prstGeom prst="rect">
            <a:avLst/>
          </a:prstGeom>
          <a:noFill/>
        </p:spPr>
        <p:txBody>
          <a:bodyPr wrap="square" rtlCol="0">
            <a:spAutoFit/>
          </a:bodyPr>
          <a:lstStyle/>
          <a:p>
            <a:r>
              <a:rPr lang="en-US" b="1" dirty="0"/>
              <a:t>This says what is the correlation between 1 v. 2, 1 v. 3 (after accounting for correlation between 1 and 2).</a:t>
            </a:r>
            <a:br>
              <a:rPr lang="en-US" b="1" dirty="0"/>
            </a:br>
            <a:endParaRPr lang="en-US" b="1" dirty="0"/>
          </a:p>
        </p:txBody>
      </p:sp>
    </p:spTree>
    <p:extLst>
      <p:ext uri="{BB962C8B-B14F-4D97-AF65-F5344CB8AC3E}">
        <p14:creationId xmlns:p14="http://schemas.microsoft.com/office/powerpoint/2010/main" val="448535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types of autocorrelation models</a:t>
            </a:r>
          </a:p>
        </p:txBody>
      </p:sp>
      <p:sp>
        <p:nvSpPr>
          <p:cNvPr id="3" name="Content Placeholder 2"/>
          <p:cNvSpPr>
            <a:spLocks noGrp="1"/>
          </p:cNvSpPr>
          <p:nvPr>
            <p:ph idx="1"/>
          </p:nvPr>
        </p:nvSpPr>
        <p:spPr/>
        <p:txBody>
          <a:bodyPr>
            <a:normAutofit fontScale="85000" lnSpcReduction="20000"/>
          </a:bodyPr>
          <a:lstStyle/>
          <a:p>
            <a:r>
              <a:rPr lang="en-US" dirty="0"/>
              <a:t>AR(p, autoregressive) models, where p is a given lag number</a:t>
            </a:r>
          </a:p>
          <a:p>
            <a:pPr lvl="1"/>
            <a:r>
              <a:rPr lang="en-US" dirty="0"/>
              <a:t>Examine the lag residuals to determine when the significant correlation among residuals disappears</a:t>
            </a:r>
          </a:p>
          <a:p>
            <a:pPr lvl="1"/>
            <a:r>
              <a:rPr lang="en-US" dirty="0"/>
              <a:t>Autocorrelation often decreases exponentially to 0</a:t>
            </a:r>
          </a:p>
          <a:p>
            <a:pPr lvl="1"/>
            <a:r>
              <a:rPr lang="en-US" dirty="0"/>
              <a:t>Often just a single spike</a:t>
            </a:r>
          </a:p>
          <a:p>
            <a:endParaRPr lang="en-US" dirty="0"/>
          </a:p>
          <a:p>
            <a:r>
              <a:rPr lang="en-US" dirty="0"/>
              <a:t>MA (q, moving average models)</a:t>
            </a:r>
          </a:p>
          <a:p>
            <a:pPr lvl="1"/>
            <a:r>
              <a:rPr lang="en-US" dirty="0"/>
              <a:t>Autocorrelation with one or more significant spikes, and the rest of the spikes are near 0</a:t>
            </a:r>
          </a:p>
          <a:p>
            <a:endParaRPr lang="en-US" dirty="0"/>
          </a:p>
          <a:p>
            <a:endParaRPr lang="en-US" dirty="0"/>
          </a:p>
          <a:p>
            <a:r>
              <a:rPr lang="en-US" dirty="0"/>
              <a:t>Autoregressive moving average (ARMA, </a:t>
            </a:r>
            <a:r>
              <a:rPr lang="en-US" dirty="0" err="1"/>
              <a:t>p,q</a:t>
            </a:r>
            <a:r>
              <a:rPr lang="en-US" dirty="0"/>
              <a:t>)</a:t>
            </a:r>
          </a:p>
          <a:p>
            <a:pPr lvl="1"/>
            <a:r>
              <a:rPr lang="en-US" dirty="0"/>
              <a:t>ACF exhibits a few significant spikes followed by a decay. </a:t>
            </a:r>
          </a:p>
          <a:p>
            <a:pPr lvl="1"/>
            <a:r>
              <a:rPr lang="en-US" dirty="0"/>
              <a:t>The ACF and PACF are hybrids of the AR(</a:t>
            </a:r>
            <a:r>
              <a:rPr lang="en-US" i="1" dirty="0"/>
              <a:t>p</a:t>
            </a:r>
            <a:r>
              <a:rPr lang="en-US" dirty="0"/>
              <a:t>) and MA(</a:t>
            </a:r>
            <a:r>
              <a:rPr lang="en-US" i="1" dirty="0"/>
              <a:t>q</a:t>
            </a:r>
            <a:r>
              <a:rPr lang="en-US" dirty="0"/>
              <a:t>) patterns</a:t>
            </a:r>
          </a:p>
          <a:p>
            <a:pPr lvl="1"/>
            <a:endParaRPr lang="en-US" dirty="0"/>
          </a:p>
        </p:txBody>
      </p:sp>
    </p:spTree>
    <p:extLst>
      <p:ext uri="{BB962C8B-B14F-4D97-AF65-F5344CB8AC3E}">
        <p14:creationId xmlns:p14="http://schemas.microsoft.com/office/powerpoint/2010/main" val="1596905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of what plots look like for different models</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59882" y="2333722"/>
            <a:ext cx="12192000" cy="1420536"/>
          </a:xfrm>
          <a:prstGeom prst="rect">
            <a:avLst/>
          </a:prstGeom>
        </p:spPr>
      </p:pic>
    </p:spTree>
    <p:extLst>
      <p:ext uri="{BB962C8B-B14F-4D97-AF65-F5344CB8AC3E}">
        <p14:creationId xmlns:p14="http://schemas.microsoft.com/office/powerpoint/2010/main" val="217885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BBCCE-A2A6-2A4C-8741-5B816AC2593C}"/>
              </a:ext>
            </a:extLst>
          </p:cNvPr>
          <p:cNvSpPr>
            <a:spLocks noGrp="1"/>
          </p:cNvSpPr>
          <p:nvPr>
            <p:ph type="title"/>
          </p:nvPr>
        </p:nvSpPr>
        <p:spPr/>
        <p:txBody>
          <a:bodyPr/>
          <a:lstStyle/>
          <a:p>
            <a:r>
              <a:rPr lang="en-US" dirty="0"/>
              <a:t>Schedule</a:t>
            </a:r>
          </a:p>
        </p:txBody>
      </p:sp>
      <p:sp>
        <p:nvSpPr>
          <p:cNvPr id="3" name="Content Placeholder 2">
            <a:extLst>
              <a:ext uri="{FF2B5EF4-FFF2-40B4-BE49-F238E27FC236}">
                <a16:creationId xmlns:a16="http://schemas.microsoft.com/office/drawing/2014/main" id="{1A8D83E0-AFBF-5E4F-862B-15E236AFA253}"/>
              </a:ext>
            </a:extLst>
          </p:cNvPr>
          <p:cNvSpPr>
            <a:spLocks noGrp="1"/>
          </p:cNvSpPr>
          <p:nvPr>
            <p:ph idx="1"/>
          </p:nvPr>
        </p:nvSpPr>
        <p:spPr/>
        <p:txBody>
          <a:bodyPr>
            <a:normAutofit lnSpcReduction="10000"/>
          </a:bodyPr>
          <a:lstStyle/>
          <a:p>
            <a:r>
              <a:rPr lang="en-US" dirty="0"/>
              <a:t>Today: </a:t>
            </a:r>
          </a:p>
          <a:p>
            <a:pPr lvl="1"/>
            <a:r>
              <a:rPr lang="en-US" dirty="0"/>
              <a:t>Time-series </a:t>
            </a:r>
            <a:r>
              <a:rPr lang="en-US" dirty="0" err="1"/>
              <a:t>gls</a:t>
            </a:r>
            <a:r>
              <a:rPr lang="en-US" dirty="0"/>
              <a:t> models (Slides 7-21)</a:t>
            </a:r>
          </a:p>
          <a:p>
            <a:pPr lvl="1"/>
            <a:r>
              <a:rPr lang="en-US" dirty="0"/>
              <a:t>Start Zero-inflated models (Slides 41-58)</a:t>
            </a:r>
          </a:p>
          <a:p>
            <a:r>
              <a:rPr lang="en-US" dirty="0"/>
              <a:t>Thurs</a:t>
            </a:r>
          </a:p>
          <a:p>
            <a:pPr lvl="1"/>
            <a:r>
              <a:rPr lang="en-US" dirty="0"/>
              <a:t>Zero-inflated cont. if needed</a:t>
            </a:r>
          </a:p>
          <a:p>
            <a:pPr lvl="1"/>
            <a:r>
              <a:rPr lang="en-US" dirty="0"/>
              <a:t>Final Project work</a:t>
            </a:r>
          </a:p>
          <a:p>
            <a:r>
              <a:rPr lang="en-US" dirty="0"/>
              <a:t>Tues Apr 27</a:t>
            </a:r>
          </a:p>
          <a:p>
            <a:pPr lvl="1"/>
            <a:r>
              <a:rPr lang="en-US" dirty="0"/>
              <a:t>Non-linear models (Slides 59-90)</a:t>
            </a:r>
          </a:p>
          <a:p>
            <a:r>
              <a:rPr lang="en-US" dirty="0"/>
              <a:t>Thurs Apr 29</a:t>
            </a:r>
          </a:p>
          <a:p>
            <a:pPr lvl="1"/>
            <a:r>
              <a:rPr lang="en-US" dirty="0"/>
              <a:t>Final Project work</a:t>
            </a:r>
          </a:p>
        </p:txBody>
      </p:sp>
    </p:spTree>
    <p:extLst>
      <p:ext uri="{BB962C8B-B14F-4D97-AF65-F5344CB8AC3E}">
        <p14:creationId xmlns:p14="http://schemas.microsoft.com/office/powerpoint/2010/main" val="19230146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Digger deeper</a:t>
            </a:r>
          </a:p>
        </p:txBody>
      </p:sp>
      <p:sp>
        <p:nvSpPr>
          <p:cNvPr id="3" name="Content Placeholder 2"/>
          <p:cNvSpPr>
            <a:spLocks noGrp="1"/>
          </p:cNvSpPr>
          <p:nvPr>
            <p:ph idx="1"/>
          </p:nvPr>
        </p:nvSpPr>
        <p:spPr/>
        <p:txBody>
          <a:bodyPr>
            <a:normAutofit fontScale="85000" lnSpcReduction="10000"/>
          </a:bodyPr>
          <a:lstStyle/>
          <a:p>
            <a:r>
              <a:rPr lang="en-US" dirty="0"/>
              <a:t>This is a REALLY brief introduction to time-series models (which are complicated!)</a:t>
            </a:r>
          </a:p>
          <a:p>
            <a:endParaRPr lang="en-US" dirty="0"/>
          </a:p>
          <a:p>
            <a:r>
              <a:rPr lang="en-US" dirty="0"/>
              <a:t>Additional resources:</a:t>
            </a:r>
          </a:p>
          <a:p>
            <a:pPr lvl="1"/>
            <a:r>
              <a:rPr lang="en-US" dirty="0">
                <a:hlinkClick r:id="rId2"/>
              </a:rPr>
              <a:t>http://www.unc.edu/courses/2010spring/ecol/562/001/docs/lectures/lecture9.htm</a:t>
            </a:r>
            <a:endParaRPr lang="en-US" dirty="0"/>
          </a:p>
          <a:p>
            <a:pPr lvl="1"/>
            <a:r>
              <a:rPr lang="en-US" dirty="0">
                <a:hlinkClick r:id="rId3"/>
              </a:rPr>
              <a:t>http://www.unc.edu/courses/2010spring/ecol/562/001/docs/lectures/lecture10.htm</a:t>
            </a:r>
            <a:r>
              <a:rPr lang="en-US" dirty="0"/>
              <a:t> </a:t>
            </a:r>
          </a:p>
          <a:p>
            <a:pPr lvl="1"/>
            <a:r>
              <a:rPr lang="en-US" dirty="0">
                <a:hlinkClick r:id="rId4"/>
              </a:rPr>
              <a:t>https://socialsciences.mcmaster.ca/jfox/Books/Companion/appendix/Appendix-Timeseries-Regression.pdf</a:t>
            </a:r>
            <a:endParaRPr lang="en-US" dirty="0"/>
          </a:p>
          <a:p>
            <a:pPr lvl="1"/>
            <a:r>
              <a:rPr lang="en-US" dirty="0">
                <a:hlinkClick r:id="rId5"/>
              </a:rPr>
              <a:t>http://www.stats.uwo.ca/faculty/braun/ss359a/2004/notes/Chapter14/glsnotes.pdf</a:t>
            </a:r>
            <a:endParaRPr lang="en-US" dirty="0"/>
          </a:p>
          <a:p>
            <a:pPr lvl="1"/>
            <a:r>
              <a:rPr lang="en-US" dirty="0"/>
              <a:t>People seem to like this book: </a:t>
            </a:r>
            <a:r>
              <a:rPr lang="en-US" dirty="0">
                <a:hlinkClick r:id="rId6"/>
              </a:rPr>
              <a:t>https://www.amazon.com/dp/144197864X/?tag=stackoverflow17-20</a:t>
            </a:r>
            <a:endParaRPr lang="en-US" dirty="0"/>
          </a:p>
          <a:p>
            <a:pPr lvl="1"/>
            <a:r>
              <a:rPr lang="en-US" dirty="0"/>
              <a:t>And see this post: </a:t>
            </a:r>
            <a:br>
              <a:rPr lang="en-US" dirty="0"/>
            </a:br>
            <a:r>
              <a:rPr lang="en-US" dirty="0">
                <a:hlinkClick r:id="rId7"/>
              </a:rPr>
              <a:t>https://stats.stackexchange.com/questions/20514/books-for-self-studying-time-series-analysis</a:t>
            </a:r>
            <a:r>
              <a:rPr lang="en-US" dirty="0"/>
              <a:t> </a:t>
            </a:r>
          </a:p>
        </p:txBody>
      </p:sp>
    </p:spTree>
    <p:extLst>
      <p:ext uri="{BB962C8B-B14F-4D97-AF65-F5344CB8AC3E}">
        <p14:creationId xmlns:p14="http://schemas.microsoft.com/office/powerpoint/2010/main" val="20360229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 to R</a:t>
            </a:r>
            <a:r>
              <a:rPr lang="mr-IN" dirty="0"/>
              <a:t>…</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8407323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Species as data points</a:t>
            </a:r>
          </a:p>
        </p:txBody>
      </p:sp>
      <p:sp>
        <p:nvSpPr>
          <p:cNvPr id="3" name="Content Placeholder 2"/>
          <p:cNvSpPr>
            <a:spLocks noGrp="1"/>
          </p:cNvSpPr>
          <p:nvPr>
            <p:ph idx="1"/>
          </p:nvPr>
        </p:nvSpPr>
        <p:spPr/>
        <p:txBody>
          <a:bodyPr/>
          <a:lstStyle/>
          <a:p>
            <a:r>
              <a:rPr lang="en-US" dirty="0"/>
              <a:t>Outline </a:t>
            </a:r>
          </a:p>
          <a:p>
            <a:pPr lvl="1"/>
            <a:r>
              <a:rPr lang="en-US" dirty="0"/>
              <a:t>The problem with species data </a:t>
            </a:r>
          </a:p>
          <a:p>
            <a:pPr lvl="1"/>
            <a:r>
              <a:rPr lang="en-US" dirty="0"/>
              <a:t>Phylogenetic signal in ecological traits</a:t>
            </a:r>
          </a:p>
          <a:p>
            <a:pPr lvl="1"/>
            <a:r>
              <a:rPr lang="en-US" dirty="0"/>
              <a:t>Why phylogeny matters in comparative study </a:t>
            </a:r>
          </a:p>
          <a:p>
            <a:pPr lvl="1"/>
            <a:r>
              <a:rPr lang="en-US" dirty="0"/>
              <a:t>Phylogenetically independent contrasts (PICs)</a:t>
            </a:r>
          </a:p>
          <a:p>
            <a:pPr lvl="1"/>
            <a:r>
              <a:rPr lang="en-US" dirty="0"/>
              <a:t>A linear model approach </a:t>
            </a:r>
          </a:p>
          <a:p>
            <a:pPr lvl="1"/>
            <a:r>
              <a:rPr lang="en-US" dirty="0"/>
              <a:t>A method for discrete data (and issues)</a:t>
            </a:r>
          </a:p>
        </p:txBody>
      </p:sp>
    </p:spTree>
    <p:extLst>
      <p:ext uri="{BB962C8B-B14F-4D97-AF65-F5344CB8AC3E}">
        <p14:creationId xmlns:p14="http://schemas.microsoft.com/office/powerpoint/2010/main" val="6817523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example</a:t>
            </a:r>
          </a:p>
        </p:txBody>
      </p:sp>
      <p:sp>
        <p:nvSpPr>
          <p:cNvPr id="3" name="Content Placeholder 2"/>
          <p:cNvSpPr>
            <a:spLocks noGrp="1"/>
          </p:cNvSpPr>
          <p:nvPr>
            <p:ph idx="1"/>
          </p:nvPr>
        </p:nvSpPr>
        <p:spPr>
          <a:xfrm>
            <a:off x="645160" y="1439544"/>
            <a:ext cx="10515600" cy="5001895"/>
          </a:xfrm>
        </p:spPr>
        <p:txBody>
          <a:bodyPr>
            <a:normAutofit/>
          </a:bodyPr>
          <a:lstStyle/>
          <a:p>
            <a:r>
              <a:rPr lang="en-US" dirty="0"/>
              <a:t>Mating behaviors in 15 species of water striders (</a:t>
            </a:r>
            <a:r>
              <a:rPr lang="en-US" dirty="0" err="1"/>
              <a:t>Gerris</a:t>
            </a:r>
            <a:r>
              <a:rPr lang="en-US" dirty="0"/>
              <a:t>) (Rowe and </a:t>
            </a:r>
            <a:r>
              <a:rPr lang="en-US" dirty="0" err="1"/>
              <a:t>Arnqvist</a:t>
            </a:r>
            <a:r>
              <a:rPr lang="en-US" dirty="0"/>
              <a:t> 2002).</a:t>
            </a:r>
          </a:p>
          <a:p>
            <a:pPr lvl="1"/>
            <a:r>
              <a:rPr lang="en-US" dirty="0"/>
              <a:t> Biology: Males chase females, who flee by skating away. If a male grasps a female, she initiates a series of leaps, rolls, and summersaults that usually toss him off. Males of some species have clasping genitalia that allow them to stay on longer, but females of these species often have spines or other devices that make it difficult for males to grasp her. Mating takes place after a female stops struggling. </a:t>
            </a:r>
          </a:p>
          <a:p>
            <a:pPr lvl="1"/>
            <a:endParaRPr lang="en-US" dirty="0"/>
          </a:p>
          <a:p>
            <a:pPr lvl="1"/>
            <a:r>
              <a:rPr lang="en-US" dirty="0"/>
              <a:t>Variables to correlate are </a:t>
            </a:r>
            <a:r>
              <a:rPr lang="en-US" u="sng" dirty="0"/>
              <a:t>average duration of female struggles </a:t>
            </a:r>
            <a:r>
              <a:rPr lang="en-US" dirty="0"/>
              <a:t>for each species, which are the periods of evasive action by females in response to lunges or grasps by males; and </a:t>
            </a:r>
            <a:r>
              <a:rPr lang="en-US" u="sng" dirty="0"/>
              <a:t>average mating frequency of females</a:t>
            </a:r>
            <a:r>
              <a:rPr lang="en-US" dirty="0"/>
              <a:t>, measured under controlled lab conditions.</a:t>
            </a:r>
          </a:p>
        </p:txBody>
      </p:sp>
    </p:spTree>
    <p:extLst>
      <p:ext uri="{BB962C8B-B14F-4D97-AF65-F5344CB8AC3E}">
        <p14:creationId xmlns:p14="http://schemas.microsoft.com/office/powerpoint/2010/main" val="18147532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are the variables related?</a:t>
            </a:r>
          </a:p>
        </p:txBody>
      </p:sp>
      <p:sp>
        <p:nvSpPr>
          <p:cNvPr id="3" name="Content Placeholder 2"/>
          <p:cNvSpPr>
            <a:spLocks noGrp="1"/>
          </p:cNvSpPr>
          <p:nvPr>
            <p:ph idx="1"/>
          </p:nvPr>
        </p:nvSpPr>
        <p:spPr/>
        <p:txBody>
          <a:bodyPr/>
          <a:lstStyle/>
          <a:p>
            <a:r>
              <a:rPr lang="en-US" dirty="0"/>
              <a:t>Data reveal a positive association between the two variables.</a:t>
            </a:r>
          </a:p>
          <a:p>
            <a:endParaRPr lang="en-US" dirty="0"/>
          </a:p>
          <a:p>
            <a:r>
              <a:rPr lang="en-US" dirty="0"/>
              <a:t>We would like to estimate the strength of the correlation.</a:t>
            </a:r>
          </a:p>
        </p:txBody>
      </p:sp>
      <p:pic>
        <p:nvPicPr>
          <p:cNvPr id="4" name="Picture 3"/>
          <p:cNvPicPr>
            <a:picLocks noChangeAspect="1"/>
          </p:cNvPicPr>
          <p:nvPr/>
        </p:nvPicPr>
        <p:blipFill>
          <a:blip r:embed="rId2"/>
          <a:stretch>
            <a:fillRect/>
          </a:stretch>
        </p:blipFill>
        <p:spPr>
          <a:xfrm>
            <a:off x="3009282" y="3300911"/>
            <a:ext cx="5429324" cy="3348083"/>
          </a:xfrm>
          <a:prstGeom prst="rect">
            <a:avLst/>
          </a:prstGeom>
        </p:spPr>
      </p:pic>
    </p:spTree>
    <p:extLst>
      <p:ext uri="{BB962C8B-B14F-4D97-AF65-F5344CB8AC3E}">
        <p14:creationId xmlns:p14="http://schemas.microsoft.com/office/powerpoint/2010/main" val="965691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717257" y="18552"/>
            <a:ext cx="8106011" cy="6839447"/>
          </a:xfrm>
          <a:prstGeom prst="rect">
            <a:avLst/>
          </a:prstGeom>
        </p:spPr>
      </p:pic>
    </p:spTree>
    <p:extLst>
      <p:ext uri="{BB962C8B-B14F-4D97-AF65-F5344CB8AC3E}">
        <p14:creationId xmlns:p14="http://schemas.microsoft.com/office/powerpoint/2010/main" val="2753472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91699" y="0"/>
            <a:ext cx="9999598" cy="6858000"/>
          </a:xfrm>
          <a:prstGeom prst="rect">
            <a:avLst/>
          </a:prstGeom>
        </p:spPr>
      </p:pic>
      <p:sp>
        <p:nvSpPr>
          <p:cNvPr id="5" name="TextBox 4"/>
          <p:cNvSpPr txBox="1"/>
          <p:nvPr/>
        </p:nvSpPr>
        <p:spPr>
          <a:xfrm>
            <a:off x="4219218" y="1871147"/>
            <a:ext cx="3544560" cy="369332"/>
          </a:xfrm>
          <a:prstGeom prst="rect">
            <a:avLst/>
          </a:prstGeom>
          <a:noFill/>
        </p:spPr>
        <p:txBody>
          <a:bodyPr wrap="none" rtlCol="0">
            <a:spAutoFit/>
          </a:bodyPr>
          <a:lstStyle/>
          <a:p>
            <a:r>
              <a:rPr lang="en-US" dirty="0"/>
              <a:t>This is </a:t>
            </a:r>
            <a:r>
              <a:rPr lang="en-US"/>
              <a:t>called phylogenetic signal</a:t>
            </a:r>
          </a:p>
        </p:txBody>
      </p:sp>
    </p:spTree>
    <p:extLst>
      <p:ext uri="{BB962C8B-B14F-4D97-AF65-F5344CB8AC3E}">
        <p14:creationId xmlns:p14="http://schemas.microsoft.com/office/powerpoint/2010/main" val="3571100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prevalent is this problem?</a:t>
            </a:r>
          </a:p>
        </p:txBody>
      </p:sp>
      <p:sp>
        <p:nvSpPr>
          <p:cNvPr id="3" name="Content Placeholder 2"/>
          <p:cNvSpPr>
            <a:spLocks noGrp="1"/>
          </p:cNvSpPr>
          <p:nvPr>
            <p:ph idx="1"/>
          </p:nvPr>
        </p:nvSpPr>
        <p:spPr>
          <a:xfrm>
            <a:off x="838200" y="1591452"/>
            <a:ext cx="10515600" cy="4351338"/>
          </a:xfrm>
        </p:spPr>
        <p:txBody>
          <a:bodyPr/>
          <a:lstStyle/>
          <a:p>
            <a:r>
              <a:rPr lang="en-US" dirty="0" err="1"/>
              <a:t>Pagel’s</a:t>
            </a:r>
            <a:r>
              <a:rPr lang="en-US" dirty="0"/>
              <a:t> </a:t>
            </a:r>
            <a:r>
              <a:rPr lang="en-US" dirty="0" err="1"/>
              <a:t>λ</a:t>
            </a:r>
            <a:r>
              <a:rPr lang="en-US" dirty="0"/>
              <a:t> measures the extent to which closely related species are similar in their trait values (phylogenetic signal). Here is a survey of </a:t>
            </a:r>
            <a:r>
              <a:rPr lang="en-US" dirty="0" err="1"/>
              <a:t>λ</a:t>
            </a:r>
            <a:r>
              <a:rPr lang="en-US" dirty="0"/>
              <a:t>-values from many studies and traits by </a:t>
            </a:r>
            <a:r>
              <a:rPr lang="en-US" dirty="0" err="1"/>
              <a:t>Freckleton</a:t>
            </a:r>
            <a:r>
              <a:rPr lang="en-US" dirty="0"/>
              <a:t> et al (2002):</a:t>
            </a:r>
          </a:p>
        </p:txBody>
      </p:sp>
      <p:pic>
        <p:nvPicPr>
          <p:cNvPr id="4" name="Picture 3"/>
          <p:cNvPicPr>
            <a:picLocks noChangeAspect="1"/>
          </p:cNvPicPr>
          <p:nvPr/>
        </p:nvPicPr>
        <p:blipFill>
          <a:blip r:embed="rId2"/>
          <a:stretch>
            <a:fillRect/>
          </a:stretch>
        </p:blipFill>
        <p:spPr>
          <a:xfrm>
            <a:off x="3372758" y="3064510"/>
            <a:ext cx="5699236" cy="3571421"/>
          </a:xfrm>
          <a:prstGeom prst="rect">
            <a:avLst/>
          </a:prstGeom>
        </p:spPr>
      </p:pic>
    </p:spTree>
    <p:extLst>
      <p:ext uri="{BB962C8B-B14F-4D97-AF65-F5344CB8AC3E}">
        <p14:creationId xmlns:p14="http://schemas.microsoft.com/office/powerpoint/2010/main" val="23402730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is phylogenetic signal a problem?</a:t>
            </a:r>
          </a:p>
        </p:txBody>
      </p:sp>
      <p:sp>
        <p:nvSpPr>
          <p:cNvPr id="3" name="Content Placeholder 2"/>
          <p:cNvSpPr>
            <a:spLocks noGrp="1"/>
          </p:cNvSpPr>
          <p:nvPr>
            <p:ph idx="1"/>
          </p:nvPr>
        </p:nvSpPr>
        <p:spPr/>
        <p:txBody>
          <a:bodyPr/>
          <a:lstStyle/>
          <a:p>
            <a:r>
              <a:rPr lang="en-US" dirty="0"/>
              <a:t>We violate assumptions</a:t>
            </a:r>
          </a:p>
          <a:p>
            <a:r>
              <a:rPr lang="en-US" dirty="0"/>
              <a:t>We calculate our errors wrong</a:t>
            </a:r>
          </a:p>
          <a:p>
            <a:r>
              <a:rPr lang="en-US" dirty="0"/>
              <a:t>First highlighted by Joe </a:t>
            </a:r>
            <a:r>
              <a:rPr lang="en-US" dirty="0" err="1"/>
              <a:t>Felsenstein</a:t>
            </a:r>
            <a:r>
              <a:rPr lang="en-US" dirty="0"/>
              <a:t> -  </a:t>
            </a:r>
            <a:r>
              <a:rPr lang="en-US" i="1" dirty="0" err="1"/>
              <a:t>Felsenstein</a:t>
            </a:r>
            <a:r>
              <a:rPr lang="en-US" i="1" dirty="0"/>
              <a:t>, J. (1985). "Phylogenies and the Comparative Method". The American Naturalist. </a:t>
            </a:r>
            <a:r>
              <a:rPr lang="en-US" b="1" i="1" dirty="0"/>
              <a:t>125</a:t>
            </a:r>
            <a:r>
              <a:rPr lang="en-US" i="1" dirty="0"/>
              <a:t>: 1–2. </a:t>
            </a:r>
            <a:r>
              <a:rPr lang="en-US" i="1" dirty="0">
                <a:hlinkClick r:id="rId2" tooltip="Digital object identifier"/>
              </a:rPr>
              <a:t>doi</a:t>
            </a:r>
            <a:r>
              <a:rPr lang="en-US" i="1" dirty="0"/>
              <a:t>:</a:t>
            </a:r>
            <a:r>
              <a:rPr lang="en-US" i="1" dirty="0">
                <a:hlinkClick r:id="rId3"/>
              </a:rPr>
              <a:t>10.1086/284325</a:t>
            </a:r>
            <a:r>
              <a:rPr lang="en-US" i="1" dirty="0"/>
              <a:t>.</a:t>
            </a:r>
          </a:p>
          <a:p>
            <a:endParaRPr lang="en-US" i="1" dirty="0"/>
          </a:p>
          <a:p>
            <a:r>
              <a:rPr lang="en-US" dirty="0"/>
              <a:t>EVERYONE should read this paper!!!</a:t>
            </a:r>
          </a:p>
        </p:txBody>
      </p:sp>
    </p:spTree>
    <p:extLst>
      <p:ext uri="{BB962C8B-B14F-4D97-AF65-F5344CB8AC3E}">
        <p14:creationId xmlns:p14="http://schemas.microsoft.com/office/powerpoint/2010/main" val="21107241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Worst case scenario phylogeny</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452880" y="1616486"/>
            <a:ext cx="7837170" cy="4769615"/>
          </a:xfrm>
          <a:prstGeom prst="rect">
            <a:avLst/>
          </a:prstGeom>
        </p:spPr>
      </p:pic>
    </p:spTree>
    <p:extLst>
      <p:ext uri="{BB962C8B-B14F-4D97-AF65-F5344CB8AC3E}">
        <p14:creationId xmlns:p14="http://schemas.microsoft.com/office/powerpoint/2010/main" val="45958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619F8-6657-194A-8791-2C7DCECB6003}"/>
              </a:ext>
            </a:extLst>
          </p:cNvPr>
          <p:cNvSpPr>
            <a:spLocks noGrp="1"/>
          </p:cNvSpPr>
          <p:nvPr>
            <p:ph type="title"/>
          </p:nvPr>
        </p:nvSpPr>
        <p:spPr/>
        <p:txBody>
          <a:bodyPr/>
          <a:lstStyle/>
          <a:p>
            <a:pPr algn="ctr"/>
            <a:r>
              <a:rPr lang="en-US" dirty="0"/>
              <a:t>Housekeeping</a:t>
            </a:r>
          </a:p>
        </p:txBody>
      </p:sp>
      <p:sp>
        <p:nvSpPr>
          <p:cNvPr id="3" name="Content Placeholder 2">
            <a:extLst>
              <a:ext uri="{FF2B5EF4-FFF2-40B4-BE49-F238E27FC236}">
                <a16:creationId xmlns:a16="http://schemas.microsoft.com/office/drawing/2014/main" id="{B11CB1DA-8DDB-BE41-8F82-969C13ECE070}"/>
              </a:ext>
            </a:extLst>
          </p:cNvPr>
          <p:cNvSpPr>
            <a:spLocks noGrp="1"/>
          </p:cNvSpPr>
          <p:nvPr>
            <p:ph idx="1"/>
          </p:nvPr>
        </p:nvSpPr>
        <p:spPr/>
        <p:txBody>
          <a:bodyPr/>
          <a:lstStyle/>
          <a:p>
            <a:r>
              <a:rPr lang="en-US" dirty="0"/>
              <a:t>Peer review – in class on Tuesday May 4. You NEED to upload your materials by 1:00 PM!</a:t>
            </a:r>
          </a:p>
          <a:p>
            <a:endParaRPr lang="en-US" dirty="0"/>
          </a:p>
          <a:p>
            <a:pPr marL="457200" lvl="1" indent="0">
              <a:buNone/>
            </a:pPr>
            <a:endParaRPr lang="en-US" dirty="0"/>
          </a:p>
          <a:p>
            <a:endParaRPr lang="en-US" dirty="0"/>
          </a:p>
          <a:p>
            <a:r>
              <a:rPr lang="en-US" dirty="0"/>
              <a:t>Final project due Monday May 10 at midnight</a:t>
            </a:r>
          </a:p>
        </p:txBody>
      </p:sp>
    </p:spTree>
    <p:extLst>
      <p:ext uri="{BB962C8B-B14F-4D97-AF65-F5344CB8AC3E}">
        <p14:creationId xmlns:p14="http://schemas.microsoft.com/office/powerpoint/2010/main" val="24913985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Ignoring phylogenetic signal</a:t>
            </a:r>
          </a:p>
        </p:txBody>
      </p:sp>
      <p:pic>
        <p:nvPicPr>
          <p:cNvPr id="4" name="Picture 3"/>
          <p:cNvPicPr>
            <a:picLocks noChangeAspect="1"/>
          </p:cNvPicPr>
          <p:nvPr/>
        </p:nvPicPr>
        <p:blipFill>
          <a:blip r:embed="rId2"/>
          <a:stretch>
            <a:fillRect/>
          </a:stretch>
        </p:blipFill>
        <p:spPr>
          <a:xfrm>
            <a:off x="838200" y="1531620"/>
            <a:ext cx="8862060" cy="5005222"/>
          </a:xfrm>
          <a:prstGeom prst="rect">
            <a:avLst/>
          </a:prstGeom>
        </p:spPr>
      </p:pic>
    </p:spTree>
    <p:extLst>
      <p:ext uri="{BB962C8B-B14F-4D97-AF65-F5344CB8AC3E}">
        <p14:creationId xmlns:p14="http://schemas.microsoft.com/office/powerpoint/2010/main" val="15245026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 would actually be assuming about phylogeny when we ignore it</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09040" y="1825625"/>
            <a:ext cx="9773920" cy="4611936"/>
          </a:xfrm>
          <a:prstGeom prst="rect">
            <a:avLst/>
          </a:prstGeom>
        </p:spPr>
      </p:pic>
    </p:spTree>
    <p:extLst>
      <p:ext uri="{BB962C8B-B14F-4D97-AF65-F5344CB8AC3E}">
        <p14:creationId xmlns:p14="http://schemas.microsoft.com/office/powerpoint/2010/main" val="15611906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Felsenstein’s</a:t>
            </a:r>
            <a:r>
              <a:rPr lang="en-US" dirty="0"/>
              <a:t> (1985) solution</a:t>
            </a:r>
          </a:p>
        </p:txBody>
      </p:sp>
      <p:sp>
        <p:nvSpPr>
          <p:cNvPr id="3" name="Content Placeholder 2"/>
          <p:cNvSpPr>
            <a:spLocks noGrp="1"/>
          </p:cNvSpPr>
          <p:nvPr>
            <p:ph idx="1"/>
          </p:nvPr>
        </p:nvSpPr>
        <p:spPr/>
        <p:txBody>
          <a:bodyPr/>
          <a:lstStyle/>
          <a:p>
            <a:r>
              <a:rPr lang="en-US" dirty="0"/>
              <a:t>Method assumes that the evolution of traits is mimicked by a </a:t>
            </a:r>
            <a:r>
              <a:rPr lang="en-US" dirty="0" err="1"/>
              <a:t>continous</a:t>
            </a:r>
            <a:r>
              <a:rPr lang="en-US" dirty="0"/>
              <a:t> random walk (Brownian motion)</a:t>
            </a:r>
          </a:p>
          <a:p>
            <a:endParaRPr lang="en-US" dirty="0"/>
          </a:p>
          <a:p>
            <a:r>
              <a:rPr lang="en-US" dirty="0"/>
              <a:t>Under Brownian motion, the difference between two species in a trait value has a normal probability distribution with a mean = 0, and a variance proportional to the time since their common ancestor</a:t>
            </a:r>
          </a:p>
        </p:txBody>
      </p:sp>
    </p:spTree>
    <p:extLst>
      <p:ext uri="{BB962C8B-B14F-4D97-AF65-F5344CB8AC3E}">
        <p14:creationId xmlns:p14="http://schemas.microsoft.com/office/powerpoint/2010/main" val="14806687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Felsenstein’s</a:t>
            </a:r>
            <a:r>
              <a:rPr lang="en-US" dirty="0"/>
              <a:t> phylogenetically independent contrasts</a:t>
            </a:r>
          </a:p>
        </p:txBody>
      </p:sp>
      <p:pic>
        <p:nvPicPr>
          <p:cNvPr id="4" name="Picture 3"/>
          <p:cNvPicPr>
            <a:picLocks noChangeAspect="1"/>
          </p:cNvPicPr>
          <p:nvPr/>
        </p:nvPicPr>
        <p:blipFill>
          <a:blip r:embed="rId2"/>
          <a:stretch>
            <a:fillRect/>
          </a:stretch>
        </p:blipFill>
        <p:spPr>
          <a:xfrm>
            <a:off x="1676399" y="1825625"/>
            <a:ext cx="7094773" cy="4486275"/>
          </a:xfrm>
          <a:prstGeom prst="rect">
            <a:avLst/>
          </a:prstGeom>
        </p:spPr>
      </p:pic>
    </p:spTree>
    <p:extLst>
      <p:ext uri="{BB962C8B-B14F-4D97-AF65-F5344CB8AC3E}">
        <p14:creationId xmlns:p14="http://schemas.microsoft.com/office/powerpoint/2010/main" val="17029407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Felsenstein’s</a:t>
            </a:r>
            <a:r>
              <a:rPr lang="en-US" dirty="0"/>
              <a:t> phylogenetically independent contrasts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164798" y="1825625"/>
            <a:ext cx="5594901" cy="4474210"/>
          </a:xfrm>
          <a:prstGeom prst="rect">
            <a:avLst/>
          </a:prstGeom>
        </p:spPr>
      </p:pic>
    </p:spTree>
    <p:extLst>
      <p:ext uri="{BB962C8B-B14F-4D97-AF65-F5344CB8AC3E}">
        <p14:creationId xmlns:p14="http://schemas.microsoft.com/office/powerpoint/2010/main" val="41714250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Assumptions of PICs</a:t>
            </a:r>
          </a:p>
        </p:txBody>
      </p:sp>
      <p:sp>
        <p:nvSpPr>
          <p:cNvPr id="3" name="Content Placeholder 2"/>
          <p:cNvSpPr>
            <a:spLocks noGrp="1"/>
          </p:cNvSpPr>
          <p:nvPr>
            <p:ph idx="1"/>
          </p:nvPr>
        </p:nvSpPr>
        <p:spPr/>
        <p:txBody>
          <a:bodyPr>
            <a:normAutofit fontScale="92500" lnSpcReduction="10000"/>
          </a:bodyPr>
          <a:lstStyle/>
          <a:p>
            <a:r>
              <a:rPr lang="en-US" dirty="0"/>
              <a:t>Evolution in each trait mimics a continuous random walk in time (Brownian motion);</a:t>
            </a:r>
          </a:p>
          <a:p>
            <a:r>
              <a:rPr lang="en-US" dirty="0"/>
              <a:t>The rate of evolution is constant through time and along all branches of the phylogeny</a:t>
            </a:r>
          </a:p>
          <a:p>
            <a:r>
              <a:rPr lang="en-US" dirty="0"/>
              <a:t>Speciation and extinction are unrelated to trait values.</a:t>
            </a:r>
          </a:p>
          <a:p>
            <a:pPr lvl="1"/>
            <a:endParaRPr lang="en-US" dirty="0"/>
          </a:p>
          <a:p>
            <a:pPr lvl="1"/>
            <a:r>
              <a:rPr lang="en-US" dirty="0"/>
              <a:t>These seem difficult to verify.</a:t>
            </a:r>
          </a:p>
          <a:p>
            <a:pPr lvl="1"/>
            <a:endParaRPr lang="en-US" dirty="0"/>
          </a:p>
          <a:p>
            <a:r>
              <a:rPr lang="en-US" dirty="0"/>
              <a:t>If the assumptions are not met, then in extreme cases using independent contrasts might be worse than simply treating the species data as though they were independent (Harvey and </a:t>
            </a:r>
            <a:r>
              <a:rPr lang="en-US" dirty="0" err="1"/>
              <a:t>Rambaut</a:t>
            </a:r>
            <a:r>
              <a:rPr lang="en-US" dirty="0"/>
              <a:t> 2000).</a:t>
            </a:r>
          </a:p>
          <a:p>
            <a:endParaRPr lang="en-US" dirty="0"/>
          </a:p>
        </p:txBody>
      </p:sp>
    </p:spTree>
    <p:extLst>
      <p:ext uri="{BB962C8B-B14F-4D97-AF65-F5344CB8AC3E}">
        <p14:creationId xmlns:p14="http://schemas.microsoft.com/office/powerpoint/2010/main" val="412014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Model (GLS) approach</a:t>
            </a:r>
          </a:p>
        </p:txBody>
      </p:sp>
      <p:sp>
        <p:nvSpPr>
          <p:cNvPr id="3" name="Content Placeholder 2"/>
          <p:cNvSpPr>
            <a:spLocks noGrp="1"/>
          </p:cNvSpPr>
          <p:nvPr>
            <p:ph idx="1"/>
          </p:nvPr>
        </p:nvSpPr>
        <p:spPr/>
        <p:txBody>
          <a:bodyPr/>
          <a:lstStyle/>
          <a:p>
            <a:r>
              <a:rPr lang="en-US" dirty="0"/>
              <a:t>Mathematically equivalent to PICs</a:t>
            </a:r>
          </a:p>
          <a:p>
            <a:endParaRPr lang="en-US" dirty="0"/>
          </a:p>
          <a:p>
            <a:r>
              <a:rPr lang="en-US" dirty="0"/>
              <a:t>Gives access to all the suite of linear model tools</a:t>
            </a:r>
          </a:p>
          <a:p>
            <a:endParaRPr lang="en-US" dirty="0"/>
          </a:p>
          <a:p>
            <a:r>
              <a:rPr lang="en-US" dirty="0"/>
              <a:t>Incorporates correlation (e.g. phylogenetic signal) among trait values using a weighted matrix of expected covariance between data points</a:t>
            </a:r>
          </a:p>
        </p:txBody>
      </p:sp>
    </p:spTree>
    <p:extLst>
      <p:ext uri="{BB962C8B-B14F-4D97-AF65-F5344CB8AC3E}">
        <p14:creationId xmlns:p14="http://schemas.microsoft.com/office/powerpoint/2010/main" val="19650325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Specifying the covariance matric between data points</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797012" y="1825625"/>
            <a:ext cx="7764780" cy="2032925"/>
          </a:xfrm>
          <a:prstGeom prst="rect">
            <a:avLst/>
          </a:prstGeom>
        </p:spPr>
      </p:pic>
      <p:pic>
        <p:nvPicPr>
          <p:cNvPr id="5" name="Picture 4"/>
          <p:cNvPicPr>
            <a:picLocks noChangeAspect="1"/>
          </p:cNvPicPr>
          <p:nvPr/>
        </p:nvPicPr>
        <p:blipFill>
          <a:blip r:embed="rId3"/>
          <a:stretch>
            <a:fillRect/>
          </a:stretch>
        </p:blipFill>
        <p:spPr>
          <a:xfrm>
            <a:off x="8685356" y="2260918"/>
            <a:ext cx="2709632" cy="3480752"/>
          </a:xfrm>
          <a:prstGeom prst="rect">
            <a:avLst/>
          </a:prstGeom>
        </p:spPr>
      </p:pic>
    </p:spTree>
    <p:extLst>
      <p:ext uri="{BB962C8B-B14F-4D97-AF65-F5344CB8AC3E}">
        <p14:creationId xmlns:p14="http://schemas.microsoft.com/office/powerpoint/2010/main" val="8434619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result of including phylogeny	</a:t>
            </a:r>
          </a:p>
        </p:txBody>
      </p:sp>
      <p:sp>
        <p:nvSpPr>
          <p:cNvPr id="3" name="Content Placeholder 2"/>
          <p:cNvSpPr>
            <a:spLocks noGrp="1"/>
          </p:cNvSpPr>
          <p:nvPr>
            <p:ph idx="1"/>
          </p:nvPr>
        </p:nvSpPr>
        <p:spPr/>
        <p:txBody>
          <a:bodyPr/>
          <a:lstStyle/>
          <a:p>
            <a:r>
              <a:rPr lang="en-US" dirty="0"/>
              <a:t>Data points from closely related species are down-weighted</a:t>
            </a:r>
          </a:p>
          <a:p>
            <a:endParaRPr lang="en-US" dirty="0"/>
          </a:p>
          <a:p>
            <a:r>
              <a:rPr lang="en-US" dirty="0"/>
              <a:t>Conversely, similar trait values between distantly related species can result in a stronger overall relationship</a:t>
            </a:r>
          </a:p>
        </p:txBody>
      </p:sp>
    </p:spTree>
    <p:extLst>
      <p:ext uri="{BB962C8B-B14F-4D97-AF65-F5344CB8AC3E}">
        <p14:creationId xmlns:p14="http://schemas.microsoft.com/office/powerpoint/2010/main" val="30371693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a:t>
            </a:r>
          </a:p>
        </p:txBody>
      </p:sp>
      <p:sp>
        <p:nvSpPr>
          <p:cNvPr id="3" name="Content Placeholder 2"/>
          <p:cNvSpPr>
            <a:spLocks noGrp="1"/>
          </p:cNvSpPr>
          <p:nvPr>
            <p:ph idx="1"/>
          </p:nvPr>
        </p:nvSpPr>
        <p:spPr/>
        <p:txBody>
          <a:bodyPr/>
          <a:lstStyle/>
          <a:p>
            <a:r>
              <a:rPr lang="en-US" dirty="0">
                <a:hlinkClick r:id="rId2"/>
              </a:rPr>
              <a:t>http://schmitzlab.info/pgls.html</a:t>
            </a:r>
            <a:endParaRPr lang="en-US" dirty="0"/>
          </a:p>
          <a:p>
            <a:endParaRPr lang="en-US" dirty="0"/>
          </a:p>
          <a:p>
            <a:r>
              <a:rPr lang="en-US" dirty="0">
                <a:hlinkClick r:id="rId3"/>
              </a:rPr>
              <a:t>https://lukejharmon.github.io/ilhabela/instruction/2015/07/03/PGLS/</a:t>
            </a:r>
            <a:r>
              <a:rPr lang="en-US" dirty="0"/>
              <a:t> </a:t>
            </a:r>
          </a:p>
          <a:p>
            <a:endParaRPr lang="en-US" dirty="0"/>
          </a:p>
          <a:p>
            <a:endParaRPr lang="en-US" dirty="0"/>
          </a:p>
        </p:txBody>
      </p:sp>
    </p:spTree>
    <p:extLst>
      <p:ext uri="{BB962C8B-B14F-4D97-AF65-F5344CB8AC3E}">
        <p14:creationId xmlns:p14="http://schemas.microsoft.com/office/powerpoint/2010/main" val="3232253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A425-7366-CE4F-9555-E96F8210AB6F}"/>
              </a:ext>
            </a:extLst>
          </p:cNvPr>
          <p:cNvSpPr>
            <a:spLocks noGrp="1"/>
          </p:cNvSpPr>
          <p:nvPr>
            <p:ph type="title"/>
          </p:nvPr>
        </p:nvSpPr>
        <p:spPr/>
        <p:txBody>
          <a:bodyPr/>
          <a:lstStyle/>
          <a:p>
            <a:pPr algn="ctr"/>
            <a:r>
              <a:rPr lang="en-US" dirty="0"/>
              <a:t>SPOT surveys</a:t>
            </a:r>
          </a:p>
        </p:txBody>
      </p:sp>
      <p:sp>
        <p:nvSpPr>
          <p:cNvPr id="3" name="Content Placeholder 2">
            <a:extLst>
              <a:ext uri="{FF2B5EF4-FFF2-40B4-BE49-F238E27FC236}">
                <a16:creationId xmlns:a16="http://schemas.microsoft.com/office/drawing/2014/main" id="{CF7AE31D-764F-AE4A-B180-12E3B57FA18C}"/>
              </a:ext>
            </a:extLst>
          </p:cNvPr>
          <p:cNvSpPr>
            <a:spLocks noGrp="1"/>
          </p:cNvSpPr>
          <p:nvPr>
            <p:ph idx="1"/>
          </p:nvPr>
        </p:nvSpPr>
        <p:spPr/>
        <p:txBody>
          <a:bodyPr/>
          <a:lstStyle/>
          <a:p>
            <a:r>
              <a:rPr lang="en-US" dirty="0"/>
              <a:t>SPOT surveys are available on Canvas on 4/23</a:t>
            </a:r>
          </a:p>
          <a:p>
            <a:endParaRPr lang="en-US" dirty="0"/>
          </a:p>
          <a:p>
            <a:r>
              <a:rPr lang="en-US" dirty="0"/>
              <a:t>Please complete these as it helps me both justify and improve the course</a:t>
            </a:r>
          </a:p>
          <a:p>
            <a:endParaRPr lang="en-US" dirty="0"/>
          </a:p>
          <a:p>
            <a:r>
              <a:rPr lang="en-US" dirty="0"/>
              <a:t>There are also super important for tenure evaluations. My review committee will actually read your comments!</a:t>
            </a:r>
          </a:p>
        </p:txBody>
      </p:sp>
    </p:spTree>
    <p:extLst>
      <p:ext uri="{BB962C8B-B14F-4D97-AF65-F5344CB8AC3E}">
        <p14:creationId xmlns:p14="http://schemas.microsoft.com/office/powerpoint/2010/main" val="1977791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 to R</a:t>
            </a:r>
            <a:r>
              <a:rPr lang="mr-IN"/>
              <a:t>…</a:t>
            </a:r>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9037081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86D23-283C-0045-9ED4-0163AE505A48}"/>
              </a:ext>
            </a:extLst>
          </p:cNvPr>
          <p:cNvSpPr>
            <a:spLocks noGrp="1"/>
          </p:cNvSpPr>
          <p:nvPr>
            <p:ph type="title"/>
          </p:nvPr>
        </p:nvSpPr>
        <p:spPr>
          <a:xfrm>
            <a:off x="1024467" y="2515658"/>
            <a:ext cx="10515600" cy="1325563"/>
          </a:xfrm>
        </p:spPr>
        <p:txBody>
          <a:bodyPr/>
          <a:lstStyle/>
          <a:p>
            <a:r>
              <a:rPr lang="en-US" dirty="0"/>
              <a:t>Additional Topic: Zero-inflated models</a:t>
            </a:r>
          </a:p>
        </p:txBody>
      </p:sp>
    </p:spTree>
    <p:extLst>
      <p:ext uri="{BB962C8B-B14F-4D97-AF65-F5344CB8AC3E}">
        <p14:creationId xmlns:p14="http://schemas.microsoft.com/office/powerpoint/2010/main" val="24635555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p:txBody>
          <a:bodyPr/>
          <a:lstStyle/>
          <a:p>
            <a:pPr marL="514350" indent="-514350">
              <a:buFont typeface="+mj-lt"/>
              <a:buAutoNum type="arabicPeriod"/>
            </a:pPr>
            <a:r>
              <a:rPr lang="en-US" dirty="0"/>
              <a:t>Introduce zero-inflated models</a:t>
            </a:r>
          </a:p>
          <a:p>
            <a:pPr marL="971550" lvl="1" indent="-514350">
              <a:buFont typeface="+mj-lt"/>
              <a:buAutoNum type="arabicPeriod"/>
            </a:pPr>
            <a:r>
              <a:rPr lang="en-US" dirty="0"/>
              <a:t>Understand the difference between mixture and hurdle models</a:t>
            </a:r>
          </a:p>
          <a:p>
            <a:pPr marL="971550" lvl="1" indent="-514350">
              <a:buFont typeface="+mj-lt"/>
              <a:buAutoNum type="arabicPeriod"/>
            </a:pPr>
            <a:r>
              <a:rPr lang="en-US" dirty="0"/>
              <a:t>Learn to assess whether your data is a better fit for one type of model of the other</a:t>
            </a:r>
          </a:p>
          <a:p>
            <a:pPr marL="971550" lvl="1" indent="-514350">
              <a:buFont typeface="+mj-lt"/>
              <a:buAutoNum type="arabicPeriod"/>
            </a:pPr>
            <a:r>
              <a:rPr lang="en-US" dirty="0"/>
              <a:t>Examine the output of a zero-inflated model in R</a:t>
            </a:r>
          </a:p>
        </p:txBody>
      </p:sp>
    </p:spTree>
    <p:extLst>
      <p:ext uri="{BB962C8B-B14F-4D97-AF65-F5344CB8AC3E}">
        <p14:creationId xmlns:p14="http://schemas.microsoft.com/office/powerpoint/2010/main" val="2300614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Zero Problem</a:t>
            </a:r>
          </a:p>
        </p:txBody>
      </p:sp>
      <p:sp>
        <p:nvSpPr>
          <p:cNvPr id="3" name="Content Placeholder 2"/>
          <p:cNvSpPr>
            <a:spLocks noGrp="1"/>
          </p:cNvSpPr>
          <p:nvPr>
            <p:ph idx="1"/>
          </p:nvPr>
        </p:nvSpPr>
        <p:spPr/>
        <p:txBody>
          <a:bodyPr/>
          <a:lstStyle/>
          <a:p>
            <a:r>
              <a:rPr lang="en-US" dirty="0"/>
              <a:t>Too many zeros can cause models to fit poorly, including over/under dispersion</a:t>
            </a:r>
          </a:p>
          <a:p>
            <a:endParaRPr lang="en-US" dirty="0"/>
          </a:p>
          <a:p>
            <a:r>
              <a:rPr lang="en-US" dirty="0"/>
              <a:t>This is a BIG problem because it one of the few issues in which we are MORE likely to get a significant result because we haven’t properly accounted for dispersion</a:t>
            </a:r>
          </a:p>
        </p:txBody>
      </p:sp>
    </p:spTree>
    <p:extLst>
      <p:ext uri="{BB962C8B-B14F-4D97-AF65-F5344CB8AC3E}">
        <p14:creationId xmlns:p14="http://schemas.microsoft.com/office/powerpoint/2010/main" val="19391901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Negative Binomial</a:t>
            </a:r>
          </a:p>
        </p:txBody>
      </p:sp>
      <p:sp>
        <p:nvSpPr>
          <p:cNvPr id="3" name="Content Placeholder 2"/>
          <p:cNvSpPr>
            <a:spLocks noGrp="1"/>
          </p:cNvSpPr>
          <p:nvPr>
            <p:ph idx="1"/>
          </p:nvPr>
        </p:nvSpPr>
        <p:spPr/>
        <p:txBody>
          <a:bodyPr>
            <a:normAutofit/>
          </a:bodyPr>
          <a:lstStyle/>
          <a:p>
            <a:r>
              <a:rPr lang="en-US" dirty="0"/>
              <a:t>We can frequently solve this problem by using the negative binomial distribution </a:t>
            </a:r>
            <a:r>
              <a:rPr lang="mr-IN" dirty="0"/>
              <a:t>–</a:t>
            </a:r>
            <a:r>
              <a:rPr lang="en-US" dirty="0"/>
              <a:t> this will allow us to have a more dispersed count dataset than Poisson</a:t>
            </a:r>
          </a:p>
          <a:p>
            <a:endParaRPr lang="en-US" dirty="0"/>
          </a:p>
          <a:p>
            <a:r>
              <a:rPr lang="en-US" dirty="0"/>
              <a:t>However, too many 0s can muck with your fits resulting in either </a:t>
            </a:r>
          </a:p>
          <a:p>
            <a:pPr lvl="1"/>
            <a:r>
              <a:rPr lang="en-US" dirty="0"/>
              <a:t>1) an </a:t>
            </a:r>
            <a:r>
              <a:rPr lang="en-US" dirty="0" err="1"/>
              <a:t>underdispersed</a:t>
            </a:r>
            <a:r>
              <a:rPr lang="en-US" dirty="0"/>
              <a:t> </a:t>
            </a:r>
            <a:r>
              <a:rPr lang="en-US" dirty="0" err="1"/>
              <a:t>nb</a:t>
            </a:r>
            <a:r>
              <a:rPr lang="en-US" dirty="0"/>
              <a:t> fit (which may indicate a zero-inflated </a:t>
            </a:r>
            <a:r>
              <a:rPr lang="en-US" dirty="0" err="1"/>
              <a:t>poisson</a:t>
            </a:r>
            <a:r>
              <a:rPr lang="en-US" dirty="0"/>
              <a:t> would be best)</a:t>
            </a:r>
          </a:p>
          <a:p>
            <a:pPr lvl="1"/>
            <a:r>
              <a:rPr lang="en-US" dirty="0"/>
              <a:t>2) a negative-binomial model that doesn’t fit the data well (or perhaps doesn’t even run!)</a:t>
            </a:r>
          </a:p>
        </p:txBody>
      </p:sp>
    </p:spTree>
    <p:extLst>
      <p:ext uri="{BB962C8B-B14F-4D97-AF65-F5344CB8AC3E}">
        <p14:creationId xmlns:p14="http://schemas.microsoft.com/office/powerpoint/2010/main" val="4530263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Zero-inflated models</a:t>
            </a:r>
          </a:p>
        </p:txBody>
      </p:sp>
      <p:sp>
        <p:nvSpPr>
          <p:cNvPr id="3" name="Content Placeholder 2"/>
          <p:cNvSpPr>
            <a:spLocks noGrp="1"/>
          </p:cNvSpPr>
          <p:nvPr>
            <p:ph idx="1"/>
          </p:nvPr>
        </p:nvSpPr>
        <p:spPr/>
        <p:txBody>
          <a:bodyPr>
            <a:normAutofit lnSpcReduction="10000"/>
          </a:bodyPr>
          <a:lstStyle/>
          <a:p>
            <a:r>
              <a:rPr lang="en-US" dirty="0">
                <a:solidFill>
                  <a:srgbClr val="000000"/>
                </a:solidFill>
                <a:latin typeface="Arial" charset="0"/>
                <a:ea typeface="Arial" charset="0"/>
                <a:cs typeface="Arial" charset="0"/>
              </a:rPr>
              <a:t>We use zero-inflated models to account for “excess” zeros in the dataset</a:t>
            </a:r>
          </a:p>
          <a:p>
            <a:endParaRPr lang="en-US" dirty="0">
              <a:solidFill>
                <a:srgbClr val="000000"/>
              </a:solidFill>
              <a:latin typeface="Arial" charset="0"/>
              <a:ea typeface="Arial" charset="0"/>
              <a:cs typeface="Arial" charset="0"/>
            </a:endParaRPr>
          </a:p>
          <a:p>
            <a:r>
              <a:rPr lang="en-US" dirty="0">
                <a:solidFill>
                  <a:srgbClr val="000000"/>
                </a:solidFill>
                <a:latin typeface="Arial" charset="0"/>
                <a:ea typeface="Arial" charset="0"/>
                <a:cs typeface="Arial" charset="0"/>
              </a:rPr>
              <a:t>These start with a probability distribution that underestimates the number of zeros in a data set and then "corrects" this distribution in a particular way to account for the extra zeros. </a:t>
            </a:r>
          </a:p>
          <a:p>
            <a:endParaRPr lang="en-US" dirty="0">
              <a:solidFill>
                <a:srgbClr val="000000"/>
              </a:solidFill>
              <a:latin typeface="Arial" charset="0"/>
              <a:ea typeface="Arial" charset="0"/>
              <a:cs typeface="Arial" charset="0"/>
            </a:endParaRPr>
          </a:p>
          <a:p>
            <a:r>
              <a:rPr lang="en-US" dirty="0">
                <a:solidFill>
                  <a:srgbClr val="000000"/>
                </a:solidFill>
                <a:latin typeface="Arial" charset="0"/>
                <a:ea typeface="Arial" charset="0"/>
                <a:cs typeface="Arial" charset="0"/>
              </a:rPr>
              <a:t>While an excess zero model can be tacked onto almost any distribution, zero-inflated Poisson and zero-inflated negative binomial are most common (and well-implemented in R)</a:t>
            </a:r>
          </a:p>
          <a:p>
            <a:endParaRPr lang="en-US" dirty="0">
              <a:latin typeface="Arial" charset="0"/>
              <a:ea typeface="Arial" charset="0"/>
              <a:cs typeface="Arial" charset="0"/>
            </a:endParaRPr>
          </a:p>
        </p:txBody>
      </p:sp>
    </p:spTree>
    <p:extLst>
      <p:ext uri="{BB962C8B-B14F-4D97-AF65-F5344CB8AC3E}">
        <p14:creationId xmlns:p14="http://schemas.microsoft.com/office/powerpoint/2010/main" val="16958391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zero-inflated models</a:t>
            </a:r>
          </a:p>
        </p:txBody>
      </p:sp>
      <p:sp>
        <p:nvSpPr>
          <p:cNvPr id="3" name="Content Placeholder 2"/>
          <p:cNvSpPr>
            <a:spLocks noGrp="1"/>
          </p:cNvSpPr>
          <p:nvPr>
            <p:ph idx="1"/>
          </p:nvPr>
        </p:nvSpPr>
        <p:spPr/>
        <p:txBody>
          <a:bodyPr/>
          <a:lstStyle/>
          <a:p>
            <a:r>
              <a:rPr lang="en-US" dirty="0">
                <a:solidFill>
                  <a:srgbClr val="000000"/>
                </a:solidFill>
                <a:latin typeface="Arial" charset="0"/>
                <a:ea typeface="Arial" charset="0"/>
                <a:cs typeface="Arial" charset="0"/>
              </a:rPr>
              <a:t>Excess zeros models fall into two broad categories depending on how the "correction" is done. They are the following.</a:t>
            </a:r>
          </a:p>
          <a:p>
            <a:r>
              <a:rPr lang="en-US" b="1" dirty="0">
                <a:solidFill>
                  <a:srgbClr val="BE1F04"/>
                </a:solidFill>
                <a:latin typeface="Arial" charset="0"/>
                <a:ea typeface="Arial" charset="0"/>
                <a:cs typeface="Arial" charset="0"/>
              </a:rPr>
              <a:t>Mixture models </a:t>
            </a:r>
            <a:r>
              <a:rPr lang="en-US" dirty="0">
                <a:solidFill>
                  <a:srgbClr val="000000"/>
                </a:solidFill>
                <a:latin typeface="Arial" charset="0"/>
                <a:ea typeface="Arial" charset="0"/>
                <a:cs typeface="Arial" charset="0"/>
              </a:rPr>
              <a:t>(</a:t>
            </a:r>
            <a:r>
              <a:rPr lang="en-US" b="1" dirty="0">
                <a:solidFill>
                  <a:srgbClr val="BE1F04"/>
                </a:solidFill>
                <a:latin typeface="Arial" charset="0"/>
                <a:ea typeface="Arial" charset="0"/>
                <a:cs typeface="Arial" charset="0"/>
              </a:rPr>
              <a:t>zero-inflated models</a:t>
            </a:r>
            <a:r>
              <a:rPr lang="en-US" dirty="0">
                <a:solidFill>
                  <a:srgbClr val="000000"/>
                </a:solidFill>
                <a:latin typeface="Arial" charset="0"/>
                <a:ea typeface="Arial" charset="0"/>
                <a:cs typeface="Arial" charset="0"/>
              </a:rPr>
              <a:t> proper). </a:t>
            </a:r>
          </a:p>
          <a:p>
            <a:pPr lvl="1"/>
            <a:r>
              <a:rPr lang="en-US" dirty="0">
                <a:solidFill>
                  <a:srgbClr val="000000"/>
                </a:solidFill>
                <a:latin typeface="Arial" charset="0"/>
                <a:ea typeface="Arial" charset="0"/>
                <a:cs typeface="Arial" charset="0"/>
              </a:rPr>
              <a:t>Lambert (1992) is the usual citation</a:t>
            </a:r>
          </a:p>
          <a:p>
            <a:endParaRPr lang="en-US" b="1" dirty="0">
              <a:solidFill>
                <a:srgbClr val="000000"/>
              </a:solidFill>
              <a:latin typeface="Arial" charset="0"/>
              <a:ea typeface="Arial" charset="0"/>
              <a:cs typeface="Arial" charset="0"/>
            </a:endParaRPr>
          </a:p>
          <a:p>
            <a:r>
              <a:rPr lang="en-US" b="1" dirty="0">
                <a:solidFill>
                  <a:srgbClr val="BE1F04"/>
                </a:solidFill>
                <a:latin typeface="Arial" charset="0"/>
                <a:ea typeface="Arial" charset="0"/>
                <a:cs typeface="Arial" charset="0"/>
              </a:rPr>
              <a:t>Conditional models</a:t>
            </a:r>
            <a:r>
              <a:rPr lang="en-US" dirty="0">
                <a:solidFill>
                  <a:srgbClr val="000000"/>
                </a:solidFill>
                <a:latin typeface="Arial" charset="0"/>
                <a:ea typeface="Arial" charset="0"/>
                <a:cs typeface="Arial" charset="0"/>
              </a:rPr>
              <a:t> (called </a:t>
            </a:r>
            <a:r>
              <a:rPr lang="en-US" b="1" dirty="0">
                <a:solidFill>
                  <a:srgbClr val="BE1F04"/>
                </a:solidFill>
                <a:latin typeface="Arial" charset="0"/>
                <a:ea typeface="Arial" charset="0"/>
                <a:cs typeface="Arial" charset="0"/>
              </a:rPr>
              <a:t>hurdle models</a:t>
            </a:r>
            <a:r>
              <a:rPr lang="en-US" dirty="0">
                <a:solidFill>
                  <a:srgbClr val="000000"/>
                </a:solidFill>
                <a:latin typeface="Arial" charset="0"/>
                <a:ea typeface="Arial" charset="0"/>
                <a:cs typeface="Arial" charset="0"/>
              </a:rPr>
              <a:t>). </a:t>
            </a:r>
          </a:p>
          <a:p>
            <a:pPr lvl="1"/>
            <a:r>
              <a:rPr lang="en-US" dirty="0">
                <a:solidFill>
                  <a:srgbClr val="000000"/>
                </a:solidFill>
                <a:latin typeface="Arial" charset="0"/>
                <a:ea typeface="Arial" charset="0"/>
                <a:cs typeface="Arial" charset="0"/>
              </a:rPr>
              <a:t>In ecology Welsh et al. (1996) is often cited.</a:t>
            </a:r>
          </a:p>
          <a:p>
            <a:endParaRPr lang="en-US" dirty="0">
              <a:latin typeface="Arial" charset="0"/>
              <a:ea typeface="Arial" charset="0"/>
              <a:cs typeface="Arial" charset="0"/>
            </a:endParaRPr>
          </a:p>
        </p:txBody>
      </p:sp>
    </p:spTree>
    <p:extLst>
      <p:ext uri="{BB962C8B-B14F-4D97-AF65-F5344CB8AC3E}">
        <p14:creationId xmlns:p14="http://schemas.microsoft.com/office/powerpoint/2010/main" val="16026089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94EC0"/>
                </a:solidFill>
                <a:latin typeface="Arial" charset="0"/>
                <a:ea typeface="Arial" charset="0"/>
                <a:cs typeface="Arial" charset="0"/>
              </a:rPr>
              <a:t>Mixture model</a:t>
            </a:r>
            <a:br>
              <a:rPr lang="en-US" dirty="0">
                <a:solidFill>
                  <a:srgbClr val="000000"/>
                </a:solidFill>
                <a:latin typeface="Arial" charset="0"/>
                <a:ea typeface="Arial" charset="0"/>
                <a:cs typeface="Arial" charset="0"/>
              </a:rPr>
            </a:br>
            <a:endParaRPr lang="en-US" dirty="0">
              <a:latin typeface="Arial" charset="0"/>
              <a:ea typeface="Arial" charset="0"/>
              <a:cs typeface="Arial" charset="0"/>
            </a:endParaRPr>
          </a:p>
        </p:txBody>
      </p:sp>
      <p:sp>
        <p:nvSpPr>
          <p:cNvPr id="3" name="Content Placeholder 2"/>
          <p:cNvSpPr>
            <a:spLocks noGrp="1"/>
          </p:cNvSpPr>
          <p:nvPr>
            <p:ph idx="1"/>
          </p:nvPr>
        </p:nvSpPr>
        <p:spPr>
          <a:xfrm>
            <a:off x="838200" y="1491916"/>
            <a:ext cx="10515600" cy="4685047"/>
          </a:xfrm>
        </p:spPr>
        <p:txBody>
          <a:bodyPr>
            <a:normAutofit fontScale="85000" lnSpcReduction="20000"/>
          </a:bodyPr>
          <a:lstStyle/>
          <a:p>
            <a:r>
              <a:rPr lang="en-US" dirty="0">
                <a:solidFill>
                  <a:srgbClr val="000000"/>
                </a:solidFill>
                <a:latin typeface="Arial" charset="0"/>
                <a:ea typeface="Arial" charset="0"/>
                <a:cs typeface="Arial" charset="0"/>
              </a:rPr>
              <a:t>In the mixture model we assume the observed zero counts are a heterogeneous mixture and come from two sources.- </a:t>
            </a:r>
          </a:p>
          <a:p>
            <a:pPr lvl="1"/>
            <a:r>
              <a:rPr lang="en-US" dirty="0">
                <a:solidFill>
                  <a:srgbClr val="000000"/>
                </a:solidFill>
                <a:latin typeface="Arial" charset="0"/>
                <a:ea typeface="Arial" charset="0"/>
                <a:cs typeface="Arial" charset="0"/>
              </a:rPr>
              <a:t>Some of the observations are zero just by chance, i.e., the Poisson law predicts that some proportion of events will yield zero counts. This proportion is given by the </a:t>
            </a:r>
            <a:r>
              <a:rPr lang="en-US" i="1" dirty="0">
                <a:solidFill>
                  <a:srgbClr val="000000"/>
                </a:solidFill>
                <a:latin typeface="Arial" charset="0"/>
                <a:ea typeface="Arial" charset="0"/>
                <a:cs typeface="Arial" charset="0"/>
              </a:rPr>
              <a:t>g</a:t>
            </a:r>
            <a:r>
              <a:rPr lang="en-US" sz="1400" baseline="-25000" dirty="0">
                <a:solidFill>
                  <a:srgbClr val="000000"/>
                </a:solidFill>
                <a:latin typeface="Arial" charset="0"/>
                <a:ea typeface="Arial" charset="0"/>
                <a:cs typeface="Arial" charset="0"/>
              </a:rPr>
              <a:t>2</a:t>
            </a:r>
            <a:r>
              <a:rPr lang="en-US" dirty="0">
                <a:solidFill>
                  <a:srgbClr val="000000"/>
                </a:solidFill>
                <a:latin typeface="Arial" charset="0"/>
                <a:ea typeface="Arial" charset="0"/>
                <a:cs typeface="Arial" charset="0"/>
              </a:rPr>
              <a:t> distribution.</a:t>
            </a:r>
          </a:p>
          <a:p>
            <a:pPr lvl="1"/>
            <a:r>
              <a:rPr lang="en-US" dirty="0">
                <a:solidFill>
                  <a:srgbClr val="000000"/>
                </a:solidFill>
                <a:latin typeface="Arial" charset="0"/>
                <a:ea typeface="Arial" charset="0"/>
                <a:cs typeface="Arial" charset="0"/>
              </a:rPr>
              <a:t>The rest of the zeros are generated by a different probability generating mechanism altogether. This is the </a:t>
            </a:r>
            <a:r>
              <a:rPr lang="en-US" i="1" dirty="0">
                <a:solidFill>
                  <a:srgbClr val="000000"/>
                </a:solidFill>
                <a:latin typeface="Arial" charset="0"/>
                <a:ea typeface="Arial" charset="0"/>
                <a:cs typeface="Arial" charset="0"/>
              </a:rPr>
              <a:t>g</a:t>
            </a:r>
            <a:r>
              <a:rPr lang="en-US" sz="1400" baseline="-25000" dirty="0">
                <a:solidFill>
                  <a:srgbClr val="000000"/>
                </a:solidFill>
                <a:latin typeface="Arial" charset="0"/>
                <a:ea typeface="Arial" charset="0"/>
                <a:cs typeface="Arial" charset="0"/>
              </a:rPr>
              <a:t>1</a:t>
            </a:r>
            <a:r>
              <a:rPr lang="en-US" dirty="0">
                <a:solidFill>
                  <a:srgbClr val="000000"/>
                </a:solidFill>
                <a:latin typeface="Arial" charset="0"/>
                <a:ea typeface="Arial" charset="0"/>
                <a:cs typeface="Arial" charset="0"/>
              </a:rPr>
              <a:t> distribution.</a:t>
            </a:r>
          </a:p>
          <a:p>
            <a:endParaRPr lang="en-US" dirty="0">
              <a:solidFill>
                <a:srgbClr val="000000"/>
              </a:solidFill>
              <a:latin typeface="Arial" charset="0"/>
              <a:ea typeface="Arial" charset="0"/>
              <a:cs typeface="Arial" charset="0"/>
            </a:endParaRPr>
          </a:p>
          <a:p>
            <a:r>
              <a:rPr lang="en-US" dirty="0">
                <a:solidFill>
                  <a:srgbClr val="000000"/>
                </a:solidFill>
                <a:latin typeface="Arial" charset="0"/>
                <a:ea typeface="Arial" charset="0"/>
                <a:cs typeface="Arial" charset="0"/>
              </a:rPr>
              <a:t>A good example of where a heterogeneous population of zeros might arise is in habitat suitability models.</a:t>
            </a:r>
          </a:p>
          <a:p>
            <a:pPr lvl="1">
              <a:buChar char="◦"/>
            </a:pPr>
            <a:r>
              <a:rPr lang="en-US" dirty="0">
                <a:solidFill>
                  <a:srgbClr val="000000"/>
                </a:solidFill>
                <a:latin typeface="Arial" charset="0"/>
                <a:ea typeface="Arial" charset="0"/>
                <a:cs typeface="Arial" charset="0"/>
              </a:rPr>
              <a:t>If we're dealing with a rare species then we would expect there to be zero counts in our sample because some of the sampled habitat is simply unsuitable for the species to exist, either for biological or non-biological reasons.</a:t>
            </a:r>
          </a:p>
          <a:p>
            <a:pPr lvl="1">
              <a:buChar char="◦"/>
            </a:pPr>
            <a:r>
              <a:rPr lang="en-US" dirty="0">
                <a:solidFill>
                  <a:srgbClr val="000000"/>
                </a:solidFill>
                <a:latin typeface="Arial" charset="0"/>
                <a:ea typeface="Arial" charset="0"/>
                <a:cs typeface="Arial" charset="0"/>
              </a:rPr>
              <a:t>On the other hand even if we restrict ourselves to suitable habitat, the species might by chance still fail to occur in some of our samples. We would classify these sites as locations where the species could theoretically thrive, but for whatever reason doesn't, either because it hasn't reached the site yet or perhaps it has reached the site but was then locally extirpated, or any number of other reasons.</a:t>
            </a:r>
          </a:p>
          <a:p>
            <a:endParaRPr lang="en-US" dirty="0">
              <a:latin typeface="Arial" charset="0"/>
              <a:ea typeface="Arial" charset="0"/>
              <a:cs typeface="Arial" charset="0"/>
            </a:endParaRPr>
          </a:p>
        </p:txBody>
      </p:sp>
    </p:spTree>
    <p:extLst>
      <p:ext uri="{BB962C8B-B14F-4D97-AF65-F5344CB8AC3E}">
        <p14:creationId xmlns:p14="http://schemas.microsoft.com/office/powerpoint/2010/main" val="9543969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94EC0"/>
                </a:solidFill>
                <a:latin typeface="Arial" charset="0"/>
                <a:ea typeface="Arial" charset="0"/>
                <a:cs typeface="Arial" charset="0"/>
              </a:rPr>
              <a:t>Hurdle Models</a:t>
            </a:r>
            <a:br>
              <a:rPr lang="en-US" b="1" dirty="0">
                <a:solidFill>
                  <a:srgbClr val="094EC0"/>
                </a:solidFill>
                <a:latin typeface="Arial" charset="0"/>
                <a:ea typeface="Arial" charset="0"/>
                <a:cs typeface="Arial" charset="0"/>
              </a:rPr>
            </a:br>
            <a:endParaRPr lang="en-US" dirty="0">
              <a:latin typeface="Arial" charset="0"/>
              <a:ea typeface="Arial" charset="0"/>
              <a:cs typeface="Arial" charset="0"/>
            </a:endParaRPr>
          </a:p>
        </p:txBody>
      </p:sp>
      <p:sp>
        <p:nvSpPr>
          <p:cNvPr id="3" name="Content Placeholder 2"/>
          <p:cNvSpPr>
            <a:spLocks noGrp="1"/>
          </p:cNvSpPr>
          <p:nvPr>
            <p:ph idx="1"/>
          </p:nvPr>
        </p:nvSpPr>
        <p:spPr>
          <a:xfrm>
            <a:off x="696036" y="1501541"/>
            <a:ext cx="10657764" cy="5199510"/>
          </a:xfrm>
        </p:spPr>
        <p:txBody>
          <a:bodyPr>
            <a:normAutofit fontScale="77500" lnSpcReduction="20000"/>
          </a:bodyPr>
          <a:lstStyle/>
          <a:p>
            <a:r>
              <a:rPr lang="en-US" dirty="0">
                <a:solidFill>
                  <a:srgbClr val="000000"/>
                </a:solidFill>
                <a:latin typeface="Arial" charset="0"/>
                <a:ea typeface="Arial" charset="0"/>
                <a:cs typeface="Arial" charset="0"/>
              </a:rPr>
              <a:t>Hurdle models are easy to motivate when it makes sense to separate processes into those that lead to the presence or absence of a population and those that facilitate continued maintenance of a population. This would be the case in habitat suitability models that treat colonization and growth as separate processes and treat the possibility of subsequent extinction as unlikely.</a:t>
            </a:r>
          </a:p>
          <a:p>
            <a:endParaRPr lang="en-US" dirty="0">
              <a:solidFill>
                <a:srgbClr val="000000"/>
              </a:solidFill>
              <a:latin typeface="Arial" charset="0"/>
              <a:ea typeface="Arial" charset="0"/>
              <a:cs typeface="Arial" charset="0"/>
            </a:endParaRPr>
          </a:p>
          <a:p>
            <a:r>
              <a:rPr lang="en-US" dirty="0">
                <a:solidFill>
                  <a:srgbClr val="000000"/>
                </a:solidFill>
                <a:latin typeface="Arial" charset="0"/>
                <a:ea typeface="Arial" charset="0"/>
                <a:cs typeface="Arial" charset="0"/>
              </a:rPr>
              <a:t>Often in both mixture and conditional models the primary goal is to develop separate regression models for two processes. </a:t>
            </a:r>
          </a:p>
          <a:p>
            <a:endParaRPr lang="en-US" dirty="0">
              <a:solidFill>
                <a:srgbClr val="000000"/>
              </a:solidFill>
              <a:latin typeface="Arial" charset="0"/>
              <a:ea typeface="Arial" charset="0"/>
              <a:cs typeface="Arial" charset="0"/>
            </a:endParaRPr>
          </a:p>
          <a:p>
            <a:r>
              <a:rPr lang="en-US" dirty="0">
                <a:solidFill>
                  <a:srgbClr val="000000"/>
                </a:solidFill>
                <a:latin typeface="Arial" charset="0"/>
                <a:ea typeface="Arial" charset="0"/>
                <a:cs typeface="Arial" charset="0"/>
              </a:rPr>
              <a:t>However, hurdle models use separate log-likelihoods for the parameters explaining 0/not zero and those involved in explaining the rest of the distribution. This facilitates estimation because the presence-absence portion of the model is fit separately from the model for the nonzero counts.</a:t>
            </a:r>
          </a:p>
          <a:p>
            <a:endParaRPr lang="en-US" dirty="0">
              <a:solidFill>
                <a:srgbClr val="000000"/>
              </a:solidFill>
              <a:latin typeface="Arial" charset="0"/>
              <a:ea typeface="Arial" charset="0"/>
              <a:cs typeface="Arial" charset="0"/>
            </a:endParaRPr>
          </a:p>
          <a:p>
            <a:pPr>
              <a:buChar char="◦"/>
            </a:pPr>
            <a:r>
              <a:rPr lang="en-US" dirty="0">
                <a:solidFill>
                  <a:srgbClr val="000000"/>
                </a:solidFill>
                <a:latin typeface="Arial" charset="0"/>
                <a:ea typeface="Arial" charset="0"/>
                <a:cs typeface="Arial" charset="0"/>
              </a:rPr>
              <a:t>The parameters also have a clean interpretation. The parameters related to presence-absence deal with habitat invasion while those used to predict the non-zero data relate to sustaining the population once it gets established and there is no overlap between them.</a:t>
            </a:r>
          </a:p>
        </p:txBody>
      </p:sp>
    </p:spTree>
    <p:extLst>
      <p:ext uri="{BB962C8B-B14F-4D97-AF65-F5344CB8AC3E}">
        <p14:creationId xmlns:p14="http://schemas.microsoft.com/office/powerpoint/2010/main" val="21385722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 R</a:t>
            </a:r>
          </a:p>
        </p:txBody>
      </p:sp>
      <p:sp>
        <p:nvSpPr>
          <p:cNvPr id="3" name="Content Placeholder 2"/>
          <p:cNvSpPr>
            <a:spLocks noGrp="1"/>
          </p:cNvSpPr>
          <p:nvPr>
            <p:ph idx="1"/>
          </p:nvPr>
        </p:nvSpPr>
        <p:spPr>
          <a:xfrm>
            <a:off x="838200" y="1453415"/>
            <a:ext cx="10515600" cy="4723548"/>
          </a:xfrm>
        </p:spPr>
        <p:txBody>
          <a:bodyPr>
            <a:normAutofit/>
          </a:bodyPr>
          <a:lstStyle/>
          <a:p>
            <a:r>
              <a:rPr lang="en-US" dirty="0"/>
              <a:t>The R package </a:t>
            </a:r>
            <a:r>
              <a:rPr lang="en-US" b="1" dirty="0" err="1"/>
              <a:t>pscl</a:t>
            </a:r>
            <a:r>
              <a:rPr lang="en-US" dirty="0"/>
              <a:t> provides implementations of excess zero models. </a:t>
            </a:r>
          </a:p>
          <a:p>
            <a:pPr lvl="1"/>
            <a:r>
              <a:rPr lang="en-US" dirty="0"/>
              <a:t>Poisson and negative binomial distributions for the nonzero counts are supported. </a:t>
            </a:r>
          </a:p>
          <a:p>
            <a:r>
              <a:rPr lang="en-US" dirty="0"/>
              <a:t>There is the suggestion in the literature that zero-inflated negative binomial (ZINB) models often have convergence problems (</a:t>
            </a:r>
            <a:r>
              <a:rPr lang="en-US" dirty="0" err="1"/>
              <a:t>Famoye</a:t>
            </a:r>
            <a:r>
              <a:rPr lang="en-US" dirty="0"/>
              <a:t> and Singh 2006).</a:t>
            </a:r>
          </a:p>
          <a:p>
            <a:r>
              <a:rPr lang="en-US" dirty="0"/>
              <a:t>It's worth noting that Warton (2005) argues that many of the published uses of excess zero models may be unnecessary - he argues that the negative binomial probability model is often for environmental and ecological data.</a:t>
            </a:r>
          </a:p>
        </p:txBody>
      </p:sp>
    </p:spTree>
    <p:extLst>
      <p:ext uri="{BB962C8B-B14F-4D97-AF65-F5344CB8AC3E}">
        <p14:creationId xmlns:p14="http://schemas.microsoft.com/office/powerpoint/2010/main" val="161807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important point about model comparison!</a:t>
            </a:r>
          </a:p>
        </p:txBody>
      </p:sp>
      <p:sp>
        <p:nvSpPr>
          <p:cNvPr id="3" name="Content Placeholder 2"/>
          <p:cNvSpPr>
            <a:spLocks noGrp="1"/>
          </p:cNvSpPr>
          <p:nvPr>
            <p:ph idx="1"/>
          </p:nvPr>
        </p:nvSpPr>
        <p:spPr/>
        <p:txBody>
          <a:bodyPr>
            <a:normAutofit lnSpcReduction="10000"/>
          </a:bodyPr>
          <a:lstStyle/>
          <a:p>
            <a:r>
              <a:rPr lang="en-US" dirty="0"/>
              <a:t>When you compare models, it is very, very important to compare models that all have the same number of observations!!!!</a:t>
            </a:r>
          </a:p>
          <a:p>
            <a:endParaRPr lang="en-US" dirty="0"/>
          </a:p>
          <a:p>
            <a:r>
              <a:rPr lang="en-US" dirty="0"/>
              <a:t>For example, if you want to predict bat infection by species and temperature.</a:t>
            </a:r>
          </a:p>
          <a:p>
            <a:pPr lvl="1"/>
            <a:r>
              <a:rPr lang="en-US" dirty="0"/>
              <a:t>Your models look like this: </a:t>
            </a:r>
            <a:r>
              <a:rPr lang="en-US" dirty="0" err="1"/>
              <a:t>infection~temp+species</a:t>
            </a:r>
            <a:r>
              <a:rPr lang="en-US" dirty="0"/>
              <a:t>, </a:t>
            </a:r>
            <a:r>
              <a:rPr lang="en-US" dirty="0" err="1"/>
              <a:t>infection~species</a:t>
            </a:r>
            <a:endParaRPr lang="en-US" dirty="0"/>
          </a:p>
          <a:p>
            <a:pPr lvl="1"/>
            <a:r>
              <a:rPr lang="en-US" dirty="0"/>
              <a:t>You might have forgotten to take a temperature from every individual (but you always recorded species). You will need to drop all measurements where you don’t have temperature to compare models USING ANY METHOD.</a:t>
            </a:r>
          </a:p>
        </p:txBody>
      </p:sp>
    </p:spTree>
    <p:extLst>
      <p:ext uri="{BB962C8B-B14F-4D97-AF65-F5344CB8AC3E}">
        <p14:creationId xmlns:p14="http://schemas.microsoft.com/office/powerpoint/2010/main" val="195795556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 to R</a:t>
            </a:r>
            <a:r>
              <a:rPr lang="mr-IN" dirty="0"/>
              <a:t>…</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4650208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this give us?</a:t>
            </a:r>
          </a:p>
        </p:txBody>
      </p:sp>
      <p:pic>
        <p:nvPicPr>
          <p:cNvPr id="4" name="Picture 3"/>
          <p:cNvPicPr>
            <a:picLocks noChangeAspect="1"/>
          </p:cNvPicPr>
          <p:nvPr/>
        </p:nvPicPr>
        <p:blipFill>
          <a:blip r:embed="rId2"/>
          <a:stretch>
            <a:fillRect/>
          </a:stretch>
        </p:blipFill>
        <p:spPr>
          <a:xfrm>
            <a:off x="1501541" y="1683456"/>
            <a:ext cx="6780396" cy="4635675"/>
          </a:xfrm>
          <a:prstGeom prst="rect">
            <a:avLst/>
          </a:prstGeom>
        </p:spPr>
      </p:pic>
    </p:spTree>
    <p:extLst>
      <p:ext uri="{BB962C8B-B14F-4D97-AF65-F5344CB8AC3E}">
        <p14:creationId xmlns:p14="http://schemas.microsoft.com/office/powerpoint/2010/main" val="13305051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This is a two-component model: </a:t>
            </a:r>
          </a:p>
          <a:p>
            <a:pPr lvl="1"/>
            <a:r>
              <a:rPr lang="en-US" dirty="0"/>
              <a:t>A truncated count component, such as Poisson, geometric or negative binomial, is employed for positive counts</a:t>
            </a:r>
          </a:p>
          <a:p>
            <a:pPr lvl="1"/>
            <a:endParaRPr lang="en-US" dirty="0"/>
          </a:p>
          <a:p>
            <a:pPr lvl="1"/>
            <a:r>
              <a:rPr lang="en-US" dirty="0"/>
              <a:t>A (binary) component models zero vs. larger counts. </a:t>
            </a:r>
            <a:br>
              <a:rPr lang="en-US" dirty="0"/>
            </a:br>
            <a:endParaRPr lang="en-US" dirty="0"/>
          </a:p>
        </p:txBody>
      </p:sp>
    </p:spTree>
    <p:extLst>
      <p:ext uri="{BB962C8B-B14F-4D97-AF65-F5344CB8AC3E}">
        <p14:creationId xmlns:p14="http://schemas.microsoft.com/office/powerpoint/2010/main" val="191830896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this give us?</a:t>
            </a:r>
          </a:p>
        </p:txBody>
      </p:sp>
      <p:pic>
        <p:nvPicPr>
          <p:cNvPr id="4" name="Picture 3"/>
          <p:cNvPicPr>
            <a:picLocks noChangeAspect="1"/>
          </p:cNvPicPr>
          <p:nvPr/>
        </p:nvPicPr>
        <p:blipFill>
          <a:blip r:embed="rId2"/>
          <a:stretch>
            <a:fillRect/>
          </a:stretch>
        </p:blipFill>
        <p:spPr>
          <a:xfrm>
            <a:off x="2167088" y="1391845"/>
            <a:ext cx="5368626" cy="4987248"/>
          </a:xfrm>
          <a:prstGeom prst="rect">
            <a:avLst/>
          </a:prstGeom>
        </p:spPr>
      </p:pic>
    </p:spTree>
    <p:extLst>
      <p:ext uri="{BB962C8B-B14F-4D97-AF65-F5344CB8AC3E}">
        <p14:creationId xmlns:p14="http://schemas.microsoft.com/office/powerpoint/2010/main" val="13323528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This is still a two-component models</a:t>
            </a:r>
          </a:p>
          <a:p>
            <a:endParaRPr lang="en-US" dirty="0"/>
          </a:p>
          <a:p>
            <a:r>
              <a:rPr lang="en-US" dirty="0"/>
              <a:t>But the neg. bin. distribution is not truncated (e.g. some zeros are part of the neg. bin. process, and some are part of the binomial process)</a:t>
            </a:r>
          </a:p>
        </p:txBody>
      </p:sp>
    </p:spTree>
    <p:extLst>
      <p:ext uri="{BB962C8B-B14F-4D97-AF65-F5344CB8AC3E}">
        <p14:creationId xmlns:p14="http://schemas.microsoft.com/office/powerpoint/2010/main" val="19163004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model is best?</a:t>
            </a:r>
          </a:p>
        </p:txBody>
      </p:sp>
      <p:sp>
        <p:nvSpPr>
          <p:cNvPr id="3" name="Content Placeholder 2"/>
          <p:cNvSpPr>
            <a:spLocks noGrp="1"/>
          </p:cNvSpPr>
          <p:nvPr>
            <p:ph idx="1"/>
          </p:nvPr>
        </p:nvSpPr>
        <p:spPr/>
        <p:txBody>
          <a:bodyPr/>
          <a:lstStyle/>
          <a:p>
            <a:r>
              <a:rPr lang="en-US" dirty="0"/>
              <a:t>Note that the model output does not indicate in any way if our zero-inflated model is an improvement over a standard </a:t>
            </a:r>
            <a:r>
              <a:rPr lang="en-US" dirty="0" err="1"/>
              <a:t>nb</a:t>
            </a:r>
            <a:r>
              <a:rPr lang="en-US" dirty="0"/>
              <a:t> regression. </a:t>
            </a:r>
            <a:br>
              <a:rPr lang="en-US" dirty="0"/>
            </a:br>
            <a:endParaRPr lang="en-US" dirty="0"/>
          </a:p>
          <a:p>
            <a:r>
              <a:rPr lang="en-US" dirty="0"/>
              <a:t>We can determine this by running the corresponding </a:t>
            </a:r>
            <a:r>
              <a:rPr lang="en-US" dirty="0" err="1"/>
              <a:t>nb</a:t>
            </a:r>
            <a:r>
              <a:rPr lang="en-US" dirty="0"/>
              <a:t> model and then performing a </a:t>
            </a:r>
            <a:r>
              <a:rPr lang="en-US" dirty="0" err="1"/>
              <a:t>Vuong</a:t>
            </a:r>
            <a:r>
              <a:rPr lang="en-US" dirty="0"/>
              <a:t> test of the two models.</a:t>
            </a:r>
          </a:p>
        </p:txBody>
      </p:sp>
    </p:spTree>
    <p:extLst>
      <p:ext uri="{BB962C8B-B14F-4D97-AF65-F5344CB8AC3E}">
        <p14:creationId xmlns:p14="http://schemas.microsoft.com/office/powerpoint/2010/main" val="12051461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Vuong</a:t>
            </a:r>
            <a:r>
              <a:rPr lang="en-US" dirty="0"/>
              <a:t> test</a:t>
            </a:r>
          </a:p>
        </p:txBody>
      </p:sp>
      <p:sp>
        <p:nvSpPr>
          <p:cNvPr id="3" name="Content Placeholder 2"/>
          <p:cNvSpPr>
            <a:spLocks noGrp="1"/>
          </p:cNvSpPr>
          <p:nvPr>
            <p:ph idx="1"/>
          </p:nvPr>
        </p:nvSpPr>
        <p:spPr/>
        <p:txBody>
          <a:bodyPr>
            <a:normAutofit fontScale="70000" lnSpcReduction="20000"/>
          </a:bodyPr>
          <a:lstStyle/>
          <a:p>
            <a:r>
              <a:rPr lang="en-US" dirty="0"/>
              <a:t>The </a:t>
            </a:r>
            <a:r>
              <a:rPr lang="en-US" dirty="0" err="1"/>
              <a:t>Vuong</a:t>
            </a:r>
            <a:r>
              <a:rPr lang="en-US" dirty="0"/>
              <a:t> tests the null hypothesis that the two models are equally close to the true data generating process, against the alternative that one model is closer. It cannot make any decision whether the "closer" model is the true model. It can be used for non-nested models and seems to be what is </a:t>
            </a:r>
            <a:r>
              <a:rPr lang="en-US" i="1" dirty="0"/>
              <a:t>in vogue</a:t>
            </a:r>
            <a:r>
              <a:rPr lang="en-US" dirty="0"/>
              <a:t> for testing zero-inflated models. </a:t>
            </a:r>
          </a:p>
          <a:p>
            <a:endParaRPr lang="en-US" dirty="0"/>
          </a:p>
          <a:p>
            <a:pPr lvl="1"/>
            <a:r>
              <a:rPr lang="en-US" dirty="0"/>
              <a:t>There is some evidence to suggest the </a:t>
            </a:r>
            <a:r>
              <a:rPr lang="en-US" dirty="0" err="1"/>
              <a:t>Vuong</a:t>
            </a:r>
            <a:r>
              <a:rPr lang="en-US" dirty="0"/>
              <a:t> test might not be appropriate for this because the models aren’t truly nested. (The authors of this paper seem to suggest we should just use negative-binomial methods).</a:t>
            </a:r>
          </a:p>
          <a:p>
            <a:pPr lvl="1"/>
            <a:r>
              <a:rPr lang="en-US" dirty="0"/>
              <a:t> AIC is another possibility, but I found a post on stack exchange where someone referred the poster to the </a:t>
            </a:r>
            <a:r>
              <a:rPr lang="en-US" dirty="0" err="1"/>
              <a:t>Vuong</a:t>
            </a:r>
            <a:r>
              <a:rPr lang="en-US" dirty="0"/>
              <a:t> test and said AIC isn’t good!</a:t>
            </a:r>
          </a:p>
          <a:p>
            <a:pPr lvl="1"/>
            <a:r>
              <a:rPr lang="en-US" dirty="0"/>
              <a:t>In general, there seems to be some uncertainty. </a:t>
            </a:r>
          </a:p>
          <a:p>
            <a:endParaRPr lang="en-US" dirty="0"/>
          </a:p>
          <a:p>
            <a:r>
              <a:rPr lang="en-US" dirty="0"/>
              <a:t>You could always double check predictive accuracy through cross-validation. And a good check is to plot your model and your data using all different models. </a:t>
            </a:r>
          </a:p>
          <a:p>
            <a:r>
              <a:rPr lang="en-US" dirty="0"/>
              <a:t>As with all model comparisons, it is not a bad idea to use multiple methods to determine whether they agree. </a:t>
            </a:r>
          </a:p>
        </p:txBody>
      </p:sp>
    </p:spTree>
    <p:extLst>
      <p:ext uri="{BB962C8B-B14F-4D97-AF65-F5344CB8AC3E}">
        <p14:creationId xmlns:p14="http://schemas.microsoft.com/office/powerpoint/2010/main" val="6000187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Comparison of data for model types - Poisson</a:t>
            </a:r>
          </a:p>
        </p:txBody>
      </p:sp>
      <p:pic>
        <p:nvPicPr>
          <p:cNvPr id="4" name="Picture 3"/>
          <p:cNvPicPr>
            <a:picLocks noChangeAspect="1"/>
          </p:cNvPicPr>
          <p:nvPr/>
        </p:nvPicPr>
        <p:blipFill>
          <a:blip r:embed="rId2"/>
          <a:stretch>
            <a:fillRect/>
          </a:stretch>
        </p:blipFill>
        <p:spPr>
          <a:xfrm>
            <a:off x="3513221" y="1033259"/>
            <a:ext cx="4610501" cy="5883966"/>
          </a:xfrm>
          <a:prstGeom prst="rect">
            <a:avLst/>
          </a:prstGeom>
        </p:spPr>
      </p:pic>
      <p:sp>
        <p:nvSpPr>
          <p:cNvPr id="5" name="TextBox 4"/>
          <p:cNvSpPr txBox="1"/>
          <p:nvPr/>
        </p:nvSpPr>
        <p:spPr>
          <a:xfrm>
            <a:off x="0" y="6488668"/>
            <a:ext cx="2890535" cy="369332"/>
          </a:xfrm>
          <a:prstGeom prst="rect">
            <a:avLst/>
          </a:prstGeom>
          <a:noFill/>
        </p:spPr>
        <p:txBody>
          <a:bodyPr wrap="none" rtlCol="0">
            <a:spAutoFit/>
          </a:bodyPr>
          <a:lstStyle/>
          <a:p>
            <a:r>
              <a:rPr lang="en-US" dirty="0"/>
              <a:t>Hu 2012, paper on canvas</a:t>
            </a:r>
          </a:p>
        </p:txBody>
      </p:sp>
    </p:spTree>
    <p:extLst>
      <p:ext uri="{BB962C8B-B14F-4D97-AF65-F5344CB8AC3E}">
        <p14:creationId xmlns:p14="http://schemas.microsoft.com/office/powerpoint/2010/main" val="11522829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Zero-inflated problems</a:t>
            </a:r>
          </a:p>
        </p:txBody>
      </p:sp>
      <p:sp>
        <p:nvSpPr>
          <p:cNvPr id="3" name="Content Placeholder 2"/>
          <p:cNvSpPr>
            <a:spLocks noGrp="1"/>
          </p:cNvSpPr>
          <p:nvPr>
            <p:ph idx="1"/>
          </p:nvPr>
        </p:nvSpPr>
        <p:spPr/>
        <p:txBody>
          <a:bodyPr/>
          <a:lstStyle/>
          <a:p>
            <a:pPr marL="514350" indent="-514350">
              <a:buFont typeface="+mj-lt"/>
              <a:buAutoNum type="arabicPeriod"/>
            </a:pPr>
            <a:r>
              <a:rPr lang="en-US" dirty="0"/>
              <a:t>Using the </a:t>
            </a:r>
            <a:r>
              <a:rPr lang="en-US" dirty="0" err="1"/>
              <a:t>opalinus~time</a:t>
            </a:r>
            <a:r>
              <a:rPr lang="en-US" dirty="0"/>
              <a:t> lizard data, examine the difference between a zero-inflated Poisson and a zero-inflated negative binomial. Compare these models.</a:t>
            </a:r>
          </a:p>
          <a:p>
            <a:pPr marL="514350" indent="-514350">
              <a:buFont typeface="+mj-lt"/>
              <a:buAutoNum type="arabicPeriod"/>
            </a:pPr>
            <a:endParaRPr lang="en-US" dirty="0"/>
          </a:p>
          <a:p>
            <a:pPr marL="514350" indent="-514350">
              <a:buFont typeface="+mj-lt"/>
              <a:buAutoNum type="arabicPeriod"/>
            </a:pPr>
            <a:r>
              <a:rPr lang="en-US" dirty="0"/>
              <a:t>Predict the better model and plot the model and data using </a:t>
            </a:r>
            <a:r>
              <a:rPr lang="en-US" dirty="0" err="1"/>
              <a:t>ggplot</a:t>
            </a:r>
            <a:r>
              <a:rPr lang="en-US" dirty="0"/>
              <a:t>.</a:t>
            </a:r>
          </a:p>
        </p:txBody>
      </p:sp>
    </p:spTree>
    <p:extLst>
      <p:ext uri="{BB962C8B-B14F-4D97-AF65-F5344CB8AC3E}">
        <p14:creationId xmlns:p14="http://schemas.microsoft.com/office/powerpoint/2010/main" val="179020520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63847-8D21-B84E-9312-99C918121A90}"/>
              </a:ext>
            </a:extLst>
          </p:cNvPr>
          <p:cNvSpPr>
            <a:spLocks noGrp="1"/>
          </p:cNvSpPr>
          <p:nvPr>
            <p:ph type="ctrTitle"/>
          </p:nvPr>
        </p:nvSpPr>
        <p:spPr>
          <a:xfrm>
            <a:off x="2070409" y="2460509"/>
            <a:ext cx="9144000" cy="2387600"/>
          </a:xfrm>
        </p:spPr>
        <p:txBody>
          <a:bodyPr>
            <a:normAutofit fontScale="90000"/>
          </a:bodyPr>
          <a:lstStyle/>
          <a:p>
            <a:r>
              <a:rPr lang="en-US" dirty="0"/>
              <a:t>Advanced Topics</a:t>
            </a:r>
            <a:br>
              <a:rPr lang="en-US" dirty="0"/>
            </a:br>
            <a:br>
              <a:rPr lang="en-US" dirty="0"/>
            </a:br>
            <a:r>
              <a:rPr lang="en-US" dirty="0"/>
              <a:t>Non-linear models</a:t>
            </a:r>
          </a:p>
        </p:txBody>
      </p:sp>
    </p:spTree>
    <p:extLst>
      <p:ext uri="{BB962C8B-B14F-4D97-AF65-F5344CB8AC3E}">
        <p14:creationId xmlns:p14="http://schemas.microsoft.com/office/powerpoint/2010/main" val="3599817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a:blip r:embed="rId2"/>
          <a:stretch>
            <a:fillRect/>
          </a:stretch>
        </p:blipFill>
        <p:spPr>
          <a:xfrm>
            <a:off x="1648260" y="176330"/>
            <a:ext cx="5444800" cy="6272596"/>
          </a:xfrm>
          <a:prstGeom prst="rect">
            <a:avLst/>
          </a:prstGeom>
        </p:spPr>
      </p:pic>
      <p:sp>
        <p:nvSpPr>
          <p:cNvPr id="6" name="TextBox 5"/>
          <p:cNvSpPr txBox="1"/>
          <p:nvPr/>
        </p:nvSpPr>
        <p:spPr>
          <a:xfrm>
            <a:off x="7324827" y="2002052"/>
            <a:ext cx="5678906" cy="1754326"/>
          </a:xfrm>
          <a:prstGeom prst="rect">
            <a:avLst/>
          </a:prstGeom>
          <a:noFill/>
        </p:spPr>
        <p:txBody>
          <a:bodyPr wrap="square" rtlCol="0">
            <a:spAutoFit/>
          </a:bodyPr>
          <a:lstStyle/>
          <a:p>
            <a:r>
              <a:rPr lang="en-US" dirty="0"/>
              <a:t>If we fit the models, </a:t>
            </a:r>
            <a:br>
              <a:rPr lang="en-US" dirty="0"/>
            </a:br>
            <a:r>
              <a:rPr lang="en-US" dirty="0" err="1"/>
              <a:t>infection~species</a:t>
            </a:r>
            <a:r>
              <a:rPr lang="en-US" dirty="0"/>
              <a:t>, we would have 16 observations</a:t>
            </a:r>
          </a:p>
          <a:p>
            <a:r>
              <a:rPr lang="en-US" dirty="0" err="1"/>
              <a:t>Infection~species+temp</a:t>
            </a:r>
            <a:r>
              <a:rPr lang="en-US" dirty="0"/>
              <a:t>, we have 15 observations</a:t>
            </a:r>
          </a:p>
          <a:p>
            <a:endParaRPr lang="en-US" dirty="0"/>
          </a:p>
          <a:p>
            <a:r>
              <a:rPr lang="en-US" dirty="0"/>
              <a:t>We can not validly compare these models. </a:t>
            </a:r>
          </a:p>
          <a:p>
            <a:endParaRPr lang="en-US" dirty="0"/>
          </a:p>
        </p:txBody>
      </p:sp>
    </p:spTree>
    <p:extLst>
      <p:ext uri="{BB962C8B-B14F-4D97-AF65-F5344CB8AC3E}">
        <p14:creationId xmlns:p14="http://schemas.microsoft.com/office/powerpoint/2010/main" val="197557703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11EA6-925F-384A-9F9D-BB01B1C6DDEB}"/>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86BD83D7-B110-6A43-BA50-6AD83DBB8E31}"/>
              </a:ext>
            </a:extLst>
          </p:cNvPr>
          <p:cNvSpPr>
            <a:spLocks noGrp="1"/>
          </p:cNvSpPr>
          <p:nvPr>
            <p:ph idx="1"/>
          </p:nvPr>
        </p:nvSpPr>
        <p:spPr/>
        <p:txBody>
          <a:bodyPr/>
          <a:lstStyle/>
          <a:p>
            <a:r>
              <a:rPr lang="en-US" dirty="0"/>
              <a:t>Introduce non-linear models and functions in ecology and evolutionary biology</a:t>
            </a:r>
          </a:p>
          <a:p>
            <a:endParaRPr lang="en-US" dirty="0"/>
          </a:p>
          <a:p>
            <a:pPr marL="0" indent="0">
              <a:buNone/>
            </a:pPr>
            <a:endParaRPr lang="en-US" dirty="0"/>
          </a:p>
          <a:p>
            <a:endParaRPr lang="en-US" dirty="0"/>
          </a:p>
          <a:p>
            <a:r>
              <a:rPr lang="en-US" dirty="0"/>
              <a:t>Fit a non-linear model in R using least squares</a:t>
            </a:r>
          </a:p>
        </p:txBody>
      </p:sp>
    </p:spTree>
    <p:extLst>
      <p:ext uri="{BB962C8B-B14F-4D97-AF65-F5344CB8AC3E}">
        <p14:creationId xmlns:p14="http://schemas.microsoft.com/office/powerpoint/2010/main" val="35766753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75037-1C5D-9D48-9E90-A9A2A3372A35}"/>
              </a:ext>
            </a:extLst>
          </p:cNvPr>
          <p:cNvSpPr>
            <a:spLocks noGrp="1"/>
          </p:cNvSpPr>
          <p:nvPr>
            <p:ph type="title"/>
          </p:nvPr>
        </p:nvSpPr>
        <p:spPr/>
        <p:txBody>
          <a:bodyPr/>
          <a:lstStyle/>
          <a:p>
            <a:r>
              <a:rPr lang="en-US" dirty="0"/>
              <a:t>Review – linear regression</a:t>
            </a:r>
          </a:p>
        </p:txBody>
      </p:sp>
      <p:sp>
        <p:nvSpPr>
          <p:cNvPr id="3" name="Content Placeholder 2">
            <a:extLst>
              <a:ext uri="{FF2B5EF4-FFF2-40B4-BE49-F238E27FC236}">
                <a16:creationId xmlns:a16="http://schemas.microsoft.com/office/drawing/2014/main" id="{BA8E68D6-2CB3-1E4F-8E8A-EFE0C71E6E88}"/>
              </a:ext>
            </a:extLst>
          </p:cNvPr>
          <p:cNvSpPr>
            <a:spLocks noGrp="1"/>
          </p:cNvSpPr>
          <p:nvPr>
            <p:ph idx="1"/>
          </p:nvPr>
        </p:nvSpPr>
        <p:spPr/>
        <p:txBody>
          <a:bodyPr/>
          <a:lstStyle/>
          <a:p>
            <a:r>
              <a:rPr lang="en-US" dirty="0"/>
              <a:t>Linear relationships assume a linear relationship between our predictor and our dependent variable</a:t>
            </a:r>
          </a:p>
          <a:p>
            <a:endParaRPr lang="en-US" dirty="0"/>
          </a:p>
          <a:p>
            <a:r>
              <a:rPr lang="en-US" dirty="0"/>
              <a:t>What is the equation for a basic linear model?</a:t>
            </a:r>
          </a:p>
          <a:p>
            <a:endParaRPr lang="en-US" dirty="0"/>
          </a:p>
          <a:p>
            <a:r>
              <a:rPr lang="en-US" dirty="0"/>
              <a:t>We use </a:t>
            </a:r>
            <a:r>
              <a:rPr lang="en-US" dirty="0" err="1"/>
              <a:t>lm</a:t>
            </a:r>
            <a:r>
              <a:rPr lang="en-US" dirty="0"/>
              <a:t>() to make linear models in R.</a:t>
            </a:r>
          </a:p>
          <a:p>
            <a:pPr lvl="1"/>
            <a:r>
              <a:rPr lang="en-US" dirty="0"/>
              <a:t>Fit using least squares</a:t>
            </a:r>
          </a:p>
          <a:p>
            <a:pPr lvl="1"/>
            <a:r>
              <a:rPr lang="en-US" dirty="0"/>
              <a:t>What does this assume?</a:t>
            </a:r>
          </a:p>
          <a:p>
            <a:endParaRPr lang="en-US" dirty="0"/>
          </a:p>
        </p:txBody>
      </p:sp>
    </p:spTree>
    <p:extLst>
      <p:ext uri="{BB962C8B-B14F-4D97-AF65-F5344CB8AC3E}">
        <p14:creationId xmlns:p14="http://schemas.microsoft.com/office/powerpoint/2010/main" val="40176772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B9FF0-CF5A-604B-9AAE-E199179F2103}"/>
              </a:ext>
            </a:extLst>
          </p:cNvPr>
          <p:cNvSpPr>
            <a:spLocks noGrp="1"/>
          </p:cNvSpPr>
          <p:nvPr>
            <p:ph type="title"/>
          </p:nvPr>
        </p:nvSpPr>
        <p:spPr/>
        <p:txBody>
          <a:bodyPr/>
          <a:lstStyle/>
          <a:p>
            <a:r>
              <a:rPr lang="en-US" dirty="0"/>
              <a:t>Non-linear relationships</a:t>
            </a:r>
          </a:p>
        </p:txBody>
      </p:sp>
      <p:sp>
        <p:nvSpPr>
          <p:cNvPr id="3" name="Content Placeholder 2">
            <a:extLst>
              <a:ext uri="{FF2B5EF4-FFF2-40B4-BE49-F238E27FC236}">
                <a16:creationId xmlns:a16="http://schemas.microsoft.com/office/drawing/2014/main" id="{3E424F2E-DFEE-474E-9B0A-9EE145351841}"/>
              </a:ext>
            </a:extLst>
          </p:cNvPr>
          <p:cNvSpPr>
            <a:spLocks noGrp="1"/>
          </p:cNvSpPr>
          <p:nvPr>
            <p:ph idx="1"/>
          </p:nvPr>
        </p:nvSpPr>
        <p:spPr/>
        <p:txBody>
          <a:bodyPr/>
          <a:lstStyle/>
          <a:p>
            <a:r>
              <a:rPr lang="en-US" dirty="0"/>
              <a:t>Lots of relationship are not lines!</a:t>
            </a:r>
          </a:p>
          <a:p>
            <a:endParaRPr lang="en-US" dirty="0"/>
          </a:p>
          <a:p>
            <a:endParaRPr lang="en-US" dirty="0"/>
          </a:p>
        </p:txBody>
      </p:sp>
    </p:spTree>
    <p:extLst>
      <p:ext uri="{BB962C8B-B14F-4D97-AF65-F5344CB8AC3E}">
        <p14:creationId xmlns:p14="http://schemas.microsoft.com/office/powerpoint/2010/main" val="299065227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5DF65-EA0E-A24F-8FD1-DD607C4D81A5}"/>
              </a:ext>
            </a:extLst>
          </p:cNvPr>
          <p:cNvSpPr>
            <a:spLocks noGrp="1"/>
          </p:cNvSpPr>
          <p:nvPr>
            <p:ph type="title"/>
          </p:nvPr>
        </p:nvSpPr>
        <p:spPr/>
        <p:txBody>
          <a:bodyPr/>
          <a:lstStyle/>
          <a:p>
            <a:r>
              <a:rPr lang="en-US" dirty="0"/>
              <a:t>Non-linear relationships</a:t>
            </a:r>
          </a:p>
        </p:txBody>
      </p:sp>
      <p:sp>
        <p:nvSpPr>
          <p:cNvPr id="3" name="Content Placeholder 2">
            <a:extLst>
              <a:ext uri="{FF2B5EF4-FFF2-40B4-BE49-F238E27FC236}">
                <a16:creationId xmlns:a16="http://schemas.microsoft.com/office/drawing/2014/main" id="{07DBFB05-E637-7C40-9909-FD04469829A0}"/>
              </a:ext>
            </a:extLst>
          </p:cNvPr>
          <p:cNvSpPr>
            <a:spLocks noGrp="1"/>
          </p:cNvSpPr>
          <p:nvPr>
            <p:ph idx="1"/>
          </p:nvPr>
        </p:nvSpPr>
        <p:spPr/>
        <p:txBody>
          <a:bodyPr/>
          <a:lstStyle/>
          <a:p>
            <a:r>
              <a:rPr lang="en-US" dirty="0"/>
              <a:t>Sometimes we have a non-linear relationship between a predictor and a response variable</a:t>
            </a:r>
          </a:p>
        </p:txBody>
      </p:sp>
      <p:pic>
        <p:nvPicPr>
          <p:cNvPr id="4" name="Picture 3">
            <a:extLst>
              <a:ext uri="{FF2B5EF4-FFF2-40B4-BE49-F238E27FC236}">
                <a16:creationId xmlns:a16="http://schemas.microsoft.com/office/drawing/2014/main" id="{9021BC17-3E41-6C42-A4ED-1EE645903431}"/>
              </a:ext>
            </a:extLst>
          </p:cNvPr>
          <p:cNvPicPr>
            <a:picLocks noChangeAspect="1"/>
          </p:cNvPicPr>
          <p:nvPr/>
        </p:nvPicPr>
        <p:blipFill>
          <a:blip r:embed="rId3"/>
          <a:stretch>
            <a:fillRect/>
          </a:stretch>
        </p:blipFill>
        <p:spPr>
          <a:xfrm>
            <a:off x="3438526" y="2637294"/>
            <a:ext cx="5976938" cy="4053690"/>
          </a:xfrm>
          <a:prstGeom prst="rect">
            <a:avLst/>
          </a:prstGeom>
        </p:spPr>
      </p:pic>
    </p:spTree>
    <p:extLst>
      <p:ext uri="{BB962C8B-B14F-4D97-AF65-F5344CB8AC3E}">
        <p14:creationId xmlns:p14="http://schemas.microsoft.com/office/powerpoint/2010/main" val="165159197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61340-C994-0D49-8E8C-62C2FA5174D8}"/>
              </a:ext>
            </a:extLst>
          </p:cNvPr>
          <p:cNvSpPr>
            <a:spLocks noGrp="1"/>
          </p:cNvSpPr>
          <p:nvPr>
            <p:ph type="title"/>
          </p:nvPr>
        </p:nvSpPr>
        <p:spPr/>
        <p:txBody>
          <a:bodyPr/>
          <a:lstStyle/>
          <a:p>
            <a:pPr algn="ctr"/>
            <a:r>
              <a:rPr lang="en-US" dirty="0"/>
              <a:t>Questions to ask yourself when there is non-linearity</a:t>
            </a:r>
          </a:p>
        </p:txBody>
      </p:sp>
      <p:sp>
        <p:nvSpPr>
          <p:cNvPr id="3" name="Content Placeholder 2">
            <a:extLst>
              <a:ext uri="{FF2B5EF4-FFF2-40B4-BE49-F238E27FC236}">
                <a16:creationId xmlns:a16="http://schemas.microsoft.com/office/drawing/2014/main" id="{974382F3-7616-EA45-8041-46CBA634C51D}"/>
              </a:ext>
            </a:extLst>
          </p:cNvPr>
          <p:cNvSpPr>
            <a:spLocks noGrp="1"/>
          </p:cNvSpPr>
          <p:nvPr>
            <p:ph idx="1"/>
          </p:nvPr>
        </p:nvSpPr>
        <p:spPr/>
        <p:txBody>
          <a:bodyPr/>
          <a:lstStyle/>
          <a:p>
            <a:r>
              <a:rPr lang="en-US" dirty="0"/>
              <a:t>Can a GLM be used?</a:t>
            </a:r>
          </a:p>
          <a:p>
            <a:endParaRPr lang="en-US" dirty="0"/>
          </a:p>
          <a:p>
            <a:r>
              <a:rPr lang="en-US" dirty="0"/>
              <a:t>Is there a range at which the data are linear?</a:t>
            </a:r>
          </a:p>
          <a:p>
            <a:endParaRPr lang="en-US" dirty="0"/>
          </a:p>
          <a:p>
            <a:r>
              <a:rPr lang="en-US" dirty="0"/>
              <a:t>Do I care about predicting the future?</a:t>
            </a:r>
          </a:p>
          <a:p>
            <a:endParaRPr lang="en-US" dirty="0"/>
          </a:p>
          <a:p>
            <a:r>
              <a:rPr lang="en-US" dirty="0"/>
              <a:t>Do I need to use a “real” model as compared to a statistical model?</a:t>
            </a:r>
          </a:p>
        </p:txBody>
      </p:sp>
    </p:spTree>
    <p:extLst>
      <p:ext uri="{BB962C8B-B14F-4D97-AF65-F5344CB8AC3E}">
        <p14:creationId xmlns:p14="http://schemas.microsoft.com/office/powerpoint/2010/main" val="393596321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940D9-FFB2-E64C-A2A8-FF700B3C323A}"/>
              </a:ext>
            </a:extLst>
          </p:cNvPr>
          <p:cNvSpPr>
            <a:spLocks noGrp="1"/>
          </p:cNvSpPr>
          <p:nvPr>
            <p:ph type="title"/>
          </p:nvPr>
        </p:nvSpPr>
        <p:spPr/>
        <p:txBody>
          <a:bodyPr/>
          <a:lstStyle/>
          <a:p>
            <a:pPr algn="ctr"/>
            <a:r>
              <a:rPr lang="en-US" dirty="0"/>
              <a:t>Modelling vs Statistics</a:t>
            </a:r>
          </a:p>
        </p:txBody>
      </p:sp>
      <p:sp>
        <p:nvSpPr>
          <p:cNvPr id="3" name="Content Placeholder 2">
            <a:extLst>
              <a:ext uri="{FF2B5EF4-FFF2-40B4-BE49-F238E27FC236}">
                <a16:creationId xmlns:a16="http://schemas.microsoft.com/office/drawing/2014/main" id="{9606F497-ADFB-1D49-ABE1-7E0BE7C7A68F}"/>
              </a:ext>
            </a:extLst>
          </p:cNvPr>
          <p:cNvSpPr>
            <a:spLocks noGrp="1"/>
          </p:cNvSpPr>
          <p:nvPr>
            <p:ph idx="1"/>
          </p:nvPr>
        </p:nvSpPr>
        <p:spPr/>
        <p:txBody>
          <a:bodyPr>
            <a:normAutofit fontScale="85000" lnSpcReduction="20000"/>
          </a:bodyPr>
          <a:lstStyle/>
          <a:p>
            <a:r>
              <a:rPr lang="en-US" dirty="0"/>
              <a:t>Two different processes</a:t>
            </a:r>
          </a:p>
          <a:p>
            <a:endParaRPr lang="en-US" dirty="0"/>
          </a:p>
          <a:p>
            <a:r>
              <a:rPr lang="en-US" dirty="0"/>
              <a:t>Can be totally independent skillsets</a:t>
            </a:r>
          </a:p>
          <a:p>
            <a:pPr lvl="1"/>
            <a:r>
              <a:rPr lang="en-US" dirty="0"/>
              <a:t>Mathematical modeling: Dynamical processes of biological systems (ODEs, PDEs)</a:t>
            </a:r>
          </a:p>
          <a:p>
            <a:pPr lvl="2"/>
            <a:r>
              <a:rPr lang="en-US" dirty="0"/>
              <a:t>Ex: Predator-Prey Models, Infectious disease models, logistic population growth models</a:t>
            </a:r>
          </a:p>
          <a:p>
            <a:pPr lvl="1"/>
            <a:r>
              <a:rPr lang="en-US" dirty="0"/>
              <a:t>Statistics: The types of things we learned about in this class</a:t>
            </a:r>
          </a:p>
          <a:p>
            <a:endParaRPr lang="en-US" dirty="0"/>
          </a:p>
          <a:p>
            <a:r>
              <a:rPr lang="en-US" dirty="0"/>
              <a:t>Interface – fitting model to data using statistical inference</a:t>
            </a:r>
          </a:p>
          <a:p>
            <a:pPr lvl="1"/>
            <a:r>
              <a:rPr lang="en-US" dirty="0"/>
              <a:t>Often involves some of the same fitting algorithms you have used “behind the scenes” in this class</a:t>
            </a:r>
          </a:p>
          <a:p>
            <a:pPr lvl="2"/>
            <a:r>
              <a:rPr lang="en-US" dirty="0"/>
              <a:t>Could involve writing your own likelihood function using things learned in distributions lecture to minimize the negative log likelihood</a:t>
            </a:r>
          </a:p>
          <a:p>
            <a:pPr lvl="2"/>
            <a:r>
              <a:rPr lang="en-US" dirty="0"/>
              <a:t>Could use Bayes theorem and MCMC to estimate parameter values</a:t>
            </a:r>
          </a:p>
          <a:p>
            <a:pPr lvl="2"/>
            <a:r>
              <a:rPr lang="en-US" dirty="0"/>
              <a:t>Could use totally different approaches (</a:t>
            </a:r>
            <a:r>
              <a:rPr lang="en-US" dirty="0" err="1"/>
              <a:t>ABC,particle</a:t>
            </a:r>
            <a:r>
              <a:rPr lang="en-US" dirty="0"/>
              <a:t>-filtering)</a:t>
            </a:r>
          </a:p>
          <a:p>
            <a:pPr lvl="1"/>
            <a:endParaRPr lang="en-US" dirty="0"/>
          </a:p>
        </p:txBody>
      </p:sp>
    </p:spTree>
    <p:extLst>
      <p:ext uri="{BB962C8B-B14F-4D97-AF65-F5344CB8AC3E}">
        <p14:creationId xmlns:p14="http://schemas.microsoft.com/office/powerpoint/2010/main" val="313776215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7968E-09BC-6249-A021-2931974D4257}"/>
              </a:ext>
            </a:extLst>
          </p:cNvPr>
          <p:cNvSpPr>
            <a:spLocks noGrp="1"/>
          </p:cNvSpPr>
          <p:nvPr>
            <p:ph type="title"/>
          </p:nvPr>
        </p:nvSpPr>
        <p:spPr/>
        <p:txBody>
          <a:bodyPr/>
          <a:lstStyle/>
          <a:p>
            <a:r>
              <a:rPr lang="en-US" dirty="0"/>
              <a:t>Non-linear functions</a:t>
            </a:r>
          </a:p>
        </p:txBody>
      </p:sp>
      <p:sp>
        <p:nvSpPr>
          <p:cNvPr id="3" name="Content Placeholder 2">
            <a:extLst>
              <a:ext uri="{FF2B5EF4-FFF2-40B4-BE49-F238E27FC236}">
                <a16:creationId xmlns:a16="http://schemas.microsoft.com/office/drawing/2014/main" id="{C1DF69D6-C255-0F43-8B2C-D2742EDA1059}"/>
              </a:ext>
            </a:extLst>
          </p:cNvPr>
          <p:cNvSpPr>
            <a:spLocks noGrp="1"/>
          </p:cNvSpPr>
          <p:nvPr>
            <p:ph idx="1"/>
          </p:nvPr>
        </p:nvSpPr>
        <p:spPr/>
        <p:txBody>
          <a:bodyPr/>
          <a:lstStyle/>
          <a:p>
            <a:r>
              <a:rPr lang="en-US" dirty="0"/>
              <a:t>Non-linear functions are variable across fields</a:t>
            </a:r>
          </a:p>
          <a:p>
            <a:endParaRPr lang="en-US" dirty="0"/>
          </a:p>
          <a:p>
            <a:r>
              <a:rPr lang="en-US" dirty="0"/>
              <a:t>Can have non-linear functions where parameters have very specific meaning </a:t>
            </a:r>
          </a:p>
          <a:p>
            <a:pPr lvl="1"/>
            <a:r>
              <a:rPr lang="en-US" dirty="0"/>
              <a:t>e.g. Type II </a:t>
            </a:r>
            <a:r>
              <a:rPr lang="en-US" dirty="0" err="1"/>
              <a:t>Holling</a:t>
            </a:r>
            <a:r>
              <a:rPr lang="en-US" dirty="0"/>
              <a:t> functional response</a:t>
            </a:r>
          </a:p>
          <a:p>
            <a:endParaRPr lang="en-US" dirty="0"/>
          </a:p>
          <a:p>
            <a:r>
              <a:rPr lang="en-US" dirty="0"/>
              <a:t>Can have non-linear functions which take a “shape” that fits your data</a:t>
            </a:r>
          </a:p>
          <a:p>
            <a:pPr lvl="1"/>
            <a:r>
              <a:rPr lang="en-US" dirty="0"/>
              <a:t>Application of the above function to non-predator prey dataset</a:t>
            </a:r>
          </a:p>
        </p:txBody>
      </p:sp>
    </p:spTree>
    <p:extLst>
      <p:ext uri="{BB962C8B-B14F-4D97-AF65-F5344CB8AC3E}">
        <p14:creationId xmlns:p14="http://schemas.microsoft.com/office/powerpoint/2010/main" val="403588738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D0628-828E-9D44-A700-FEF70F4FC51E}"/>
              </a:ext>
            </a:extLst>
          </p:cNvPr>
          <p:cNvSpPr>
            <a:spLocks noGrp="1"/>
          </p:cNvSpPr>
          <p:nvPr>
            <p:ph type="title"/>
          </p:nvPr>
        </p:nvSpPr>
        <p:spPr/>
        <p:txBody>
          <a:bodyPr/>
          <a:lstStyle/>
          <a:p>
            <a:r>
              <a:rPr lang="en-US" dirty="0"/>
              <a:t>Hyperbolic functions</a:t>
            </a:r>
          </a:p>
        </p:txBody>
      </p:sp>
      <p:sp>
        <p:nvSpPr>
          <p:cNvPr id="3" name="Content Placeholder 2">
            <a:extLst>
              <a:ext uri="{FF2B5EF4-FFF2-40B4-BE49-F238E27FC236}">
                <a16:creationId xmlns:a16="http://schemas.microsoft.com/office/drawing/2014/main" id="{1CA77303-1065-7547-B3A7-0EBE4ED4ADA3}"/>
              </a:ext>
            </a:extLst>
          </p:cNvPr>
          <p:cNvSpPr>
            <a:spLocks noGrp="1"/>
          </p:cNvSpPr>
          <p:nvPr>
            <p:ph idx="1"/>
          </p:nvPr>
        </p:nvSpPr>
        <p:spPr>
          <a:xfrm>
            <a:off x="838199" y="1825625"/>
            <a:ext cx="6619875" cy="4351338"/>
          </a:xfrm>
        </p:spPr>
        <p:txBody>
          <a:bodyPr/>
          <a:lstStyle/>
          <a:p>
            <a:r>
              <a:rPr lang="en-US" dirty="0"/>
              <a:t>Used in models of plant competition to fit seed production as a function of plant density</a:t>
            </a:r>
          </a:p>
          <a:p>
            <a:endParaRPr lang="en-US" dirty="0"/>
          </a:p>
          <a:p>
            <a:r>
              <a:rPr lang="en-US" dirty="0"/>
              <a:t>Mechanistic understanding:</a:t>
            </a:r>
            <a:br>
              <a:rPr lang="en-US" dirty="0"/>
            </a:br>
            <a:r>
              <a:rPr lang="en-US" dirty="0"/>
              <a:t>if resources per unit area are constant, the area available to the plant for resource exploitation might be proportional to 1/plant density</a:t>
            </a:r>
          </a:p>
        </p:txBody>
      </p:sp>
      <p:pic>
        <p:nvPicPr>
          <p:cNvPr id="4" name="Picture 3">
            <a:extLst>
              <a:ext uri="{FF2B5EF4-FFF2-40B4-BE49-F238E27FC236}">
                <a16:creationId xmlns:a16="http://schemas.microsoft.com/office/drawing/2014/main" id="{C14F4EE1-FF80-6146-9AD4-11231D4E2E43}"/>
              </a:ext>
            </a:extLst>
          </p:cNvPr>
          <p:cNvPicPr>
            <a:picLocks noChangeAspect="1"/>
          </p:cNvPicPr>
          <p:nvPr/>
        </p:nvPicPr>
        <p:blipFill rotWithShape="1">
          <a:blip r:embed="rId2"/>
          <a:srcRect l="15503" t="5682" r="3217" b="1946"/>
          <a:stretch/>
        </p:blipFill>
        <p:spPr>
          <a:xfrm>
            <a:off x="7458074" y="1514475"/>
            <a:ext cx="4529139" cy="4702668"/>
          </a:xfrm>
          <a:prstGeom prst="rect">
            <a:avLst/>
          </a:prstGeom>
        </p:spPr>
      </p:pic>
    </p:spTree>
    <p:extLst>
      <p:ext uri="{BB962C8B-B14F-4D97-AF65-F5344CB8AC3E}">
        <p14:creationId xmlns:p14="http://schemas.microsoft.com/office/powerpoint/2010/main" val="137508219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4C301-49BB-3A4B-9440-9F3CD815D624}"/>
              </a:ext>
            </a:extLst>
          </p:cNvPr>
          <p:cNvSpPr>
            <a:spLocks noGrp="1"/>
          </p:cNvSpPr>
          <p:nvPr>
            <p:ph type="title"/>
          </p:nvPr>
        </p:nvSpPr>
        <p:spPr/>
        <p:txBody>
          <a:bodyPr/>
          <a:lstStyle/>
          <a:p>
            <a:r>
              <a:rPr lang="en-US" dirty="0" err="1"/>
              <a:t>Michaelis</a:t>
            </a:r>
            <a:r>
              <a:rPr lang="en-US" dirty="0"/>
              <a:t>-Menten function</a:t>
            </a:r>
          </a:p>
        </p:txBody>
      </p:sp>
      <p:sp>
        <p:nvSpPr>
          <p:cNvPr id="3" name="Content Placeholder 2">
            <a:extLst>
              <a:ext uri="{FF2B5EF4-FFF2-40B4-BE49-F238E27FC236}">
                <a16:creationId xmlns:a16="http://schemas.microsoft.com/office/drawing/2014/main" id="{64C14778-0A54-3B4E-8880-34E7106D887B}"/>
              </a:ext>
            </a:extLst>
          </p:cNvPr>
          <p:cNvSpPr>
            <a:spLocks noGrp="1"/>
          </p:cNvSpPr>
          <p:nvPr>
            <p:ph idx="1"/>
          </p:nvPr>
        </p:nvSpPr>
        <p:spPr>
          <a:xfrm>
            <a:off x="838199" y="1690688"/>
            <a:ext cx="6062663" cy="4486275"/>
          </a:xfrm>
        </p:spPr>
        <p:txBody>
          <a:bodyPr>
            <a:normAutofit fontScale="77500" lnSpcReduction="20000"/>
          </a:bodyPr>
          <a:lstStyle/>
          <a:p>
            <a:r>
              <a:rPr lang="en-US" dirty="0"/>
              <a:t>Introduced for enzyme kinetics, but used for lots of things</a:t>
            </a:r>
          </a:p>
          <a:p>
            <a:endParaRPr lang="en-US" dirty="0"/>
          </a:p>
          <a:p>
            <a:r>
              <a:rPr lang="en-US" dirty="0"/>
              <a:t>Resource competition (called Monod function)</a:t>
            </a:r>
          </a:p>
          <a:p>
            <a:r>
              <a:rPr lang="en-US" dirty="0"/>
              <a:t>Fisheries biology (called </a:t>
            </a:r>
            <a:r>
              <a:rPr lang="en-US" dirty="0" err="1"/>
              <a:t>Beverton</a:t>
            </a:r>
            <a:r>
              <a:rPr lang="en-US" dirty="0"/>
              <a:t>-Holt model, mortality </a:t>
            </a:r>
            <a:r>
              <a:rPr lang="en-US" dirty="0" err="1"/>
              <a:t>rate~density</a:t>
            </a:r>
            <a:r>
              <a:rPr lang="en-US" dirty="0"/>
              <a:t>)</a:t>
            </a:r>
          </a:p>
          <a:p>
            <a:r>
              <a:rPr lang="en-US" dirty="0"/>
              <a:t>Predator-prey dynamics (Type II)</a:t>
            </a:r>
          </a:p>
          <a:p>
            <a:endParaRPr lang="en-US" dirty="0"/>
          </a:p>
          <a:p>
            <a:r>
              <a:rPr lang="en-US" dirty="0"/>
              <a:t>Starts at 0 when x=0, and approaches asymptote as a gets large</a:t>
            </a:r>
          </a:p>
          <a:p>
            <a:r>
              <a:rPr lang="en-US" dirty="0"/>
              <a:t>Asymptote occurs ”slowly”: (x/1+x) is halfway to asymptote when x=1, 90% when x=9</a:t>
            </a:r>
          </a:p>
        </p:txBody>
      </p:sp>
      <p:pic>
        <p:nvPicPr>
          <p:cNvPr id="5" name="Picture 4">
            <a:extLst>
              <a:ext uri="{FF2B5EF4-FFF2-40B4-BE49-F238E27FC236}">
                <a16:creationId xmlns:a16="http://schemas.microsoft.com/office/drawing/2014/main" id="{86BD5F1E-B35A-C247-9439-3A5D87D7A18C}"/>
              </a:ext>
            </a:extLst>
          </p:cNvPr>
          <p:cNvPicPr>
            <a:picLocks noChangeAspect="1"/>
          </p:cNvPicPr>
          <p:nvPr/>
        </p:nvPicPr>
        <p:blipFill>
          <a:blip r:embed="rId2"/>
          <a:stretch>
            <a:fillRect/>
          </a:stretch>
        </p:blipFill>
        <p:spPr>
          <a:xfrm>
            <a:off x="7085013" y="1690688"/>
            <a:ext cx="4694934" cy="4541838"/>
          </a:xfrm>
          <a:prstGeom prst="rect">
            <a:avLst/>
          </a:prstGeom>
        </p:spPr>
      </p:pic>
    </p:spTree>
    <p:extLst>
      <p:ext uri="{BB962C8B-B14F-4D97-AF65-F5344CB8AC3E}">
        <p14:creationId xmlns:p14="http://schemas.microsoft.com/office/powerpoint/2010/main" val="32095474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E043C-CBEA-FD41-B457-E3D49B4103E1}"/>
              </a:ext>
            </a:extLst>
          </p:cNvPr>
          <p:cNvSpPr>
            <a:spLocks noGrp="1"/>
          </p:cNvSpPr>
          <p:nvPr>
            <p:ph type="title"/>
          </p:nvPr>
        </p:nvSpPr>
        <p:spPr/>
        <p:txBody>
          <a:bodyPr/>
          <a:lstStyle/>
          <a:p>
            <a:r>
              <a:rPr lang="en-US" dirty="0" err="1"/>
              <a:t>Holling</a:t>
            </a:r>
            <a:r>
              <a:rPr lang="en-US" dirty="0"/>
              <a:t> type III response</a:t>
            </a:r>
          </a:p>
        </p:txBody>
      </p:sp>
      <p:sp>
        <p:nvSpPr>
          <p:cNvPr id="3" name="Content Placeholder 2">
            <a:extLst>
              <a:ext uri="{FF2B5EF4-FFF2-40B4-BE49-F238E27FC236}">
                <a16:creationId xmlns:a16="http://schemas.microsoft.com/office/drawing/2014/main" id="{133887B6-B2B6-1E4B-BAB0-4038054679FA}"/>
              </a:ext>
            </a:extLst>
          </p:cNvPr>
          <p:cNvSpPr>
            <a:spLocks noGrp="1"/>
          </p:cNvSpPr>
          <p:nvPr>
            <p:ph idx="1"/>
          </p:nvPr>
        </p:nvSpPr>
        <p:spPr>
          <a:xfrm>
            <a:off x="838200" y="1825625"/>
            <a:ext cx="6291263" cy="4351338"/>
          </a:xfrm>
        </p:spPr>
        <p:txBody>
          <a:bodyPr/>
          <a:lstStyle/>
          <a:p>
            <a:r>
              <a:rPr lang="en-US" dirty="0"/>
              <a:t>Slightly more S shaped than the type II response</a:t>
            </a:r>
          </a:p>
          <a:p>
            <a:pPr lvl="1"/>
            <a:r>
              <a:rPr lang="en-US" dirty="0"/>
              <a:t>Can occur due to predator switching</a:t>
            </a:r>
          </a:p>
          <a:p>
            <a:endParaRPr lang="en-US" dirty="0"/>
          </a:p>
          <a:p>
            <a:endParaRPr lang="en-US" dirty="0"/>
          </a:p>
        </p:txBody>
      </p:sp>
      <p:pic>
        <p:nvPicPr>
          <p:cNvPr id="4" name="Picture 3">
            <a:extLst>
              <a:ext uri="{FF2B5EF4-FFF2-40B4-BE49-F238E27FC236}">
                <a16:creationId xmlns:a16="http://schemas.microsoft.com/office/drawing/2014/main" id="{1267D924-402B-2F42-9A44-350BC764B1D7}"/>
              </a:ext>
            </a:extLst>
          </p:cNvPr>
          <p:cNvPicPr>
            <a:picLocks noChangeAspect="1"/>
          </p:cNvPicPr>
          <p:nvPr/>
        </p:nvPicPr>
        <p:blipFill rotWithShape="1">
          <a:blip r:embed="rId2"/>
          <a:srcRect l="17135" t="2259" b="6526"/>
          <a:stretch/>
        </p:blipFill>
        <p:spPr>
          <a:xfrm>
            <a:off x="7843838" y="1825625"/>
            <a:ext cx="3938587" cy="4060825"/>
          </a:xfrm>
          <a:prstGeom prst="rect">
            <a:avLst/>
          </a:prstGeom>
        </p:spPr>
      </p:pic>
    </p:spTree>
    <p:extLst>
      <p:ext uri="{BB962C8B-B14F-4D97-AF65-F5344CB8AC3E}">
        <p14:creationId xmlns:p14="http://schemas.microsoft.com/office/powerpoint/2010/main" val="2792343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Outline </a:t>
            </a:r>
            <a:r>
              <a:rPr lang="mr-IN" dirty="0"/>
              <a:t>–</a:t>
            </a:r>
            <a:r>
              <a:rPr lang="en-US" dirty="0"/>
              <a:t> Time-series models and correlated Data</a:t>
            </a:r>
          </a:p>
        </p:txBody>
      </p:sp>
      <p:sp>
        <p:nvSpPr>
          <p:cNvPr id="3" name="Content Placeholder 2"/>
          <p:cNvSpPr>
            <a:spLocks noGrp="1"/>
          </p:cNvSpPr>
          <p:nvPr>
            <p:ph idx="1"/>
          </p:nvPr>
        </p:nvSpPr>
        <p:spPr/>
        <p:txBody>
          <a:bodyPr>
            <a:normAutofit lnSpcReduction="10000"/>
          </a:bodyPr>
          <a:lstStyle/>
          <a:p>
            <a:r>
              <a:rPr lang="en-US" dirty="0"/>
              <a:t>Lack of independence among data points in a serious issue in statistics</a:t>
            </a:r>
          </a:p>
          <a:p>
            <a:pPr lvl="1"/>
            <a:endParaRPr lang="en-US" dirty="0"/>
          </a:p>
          <a:p>
            <a:pPr lvl="1"/>
            <a:r>
              <a:rPr lang="en-US" dirty="0"/>
              <a:t>These processes can be driven by any number of factors. Two important processes we will cover are:</a:t>
            </a:r>
          </a:p>
          <a:p>
            <a:pPr lvl="2"/>
            <a:r>
              <a:rPr lang="en-US" dirty="0"/>
              <a:t>1) Time-series issues (temporally auto-correlated data) (Slides 7-21)</a:t>
            </a:r>
          </a:p>
          <a:p>
            <a:pPr marL="914400" lvl="2" indent="0">
              <a:buNone/>
            </a:pPr>
            <a:endParaRPr lang="en-US" dirty="0"/>
          </a:p>
          <a:p>
            <a:pPr lvl="1"/>
            <a:r>
              <a:rPr lang="en-US" dirty="0"/>
              <a:t>This year we will not cover (but feel free to look at ppt):</a:t>
            </a:r>
          </a:p>
          <a:p>
            <a:pPr lvl="2"/>
            <a:r>
              <a:rPr lang="en-US" dirty="0"/>
              <a:t>2) Phylogenetic issues (species are not independent data points)</a:t>
            </a:r>
          </a:p>
          <a:p>
            <a:pPr lvl="2"/>
            <a:endParaRPr lang="en-US" dirty="0"/>
          </a:p>
          <a:p>
            <a:pPr lvl="1"/>
            <a:r>
              <a:rPr lang="en-US" dirty="0"/>
              <a:t>What is another super important correlation in much of ecology/evolution?</a:t>
            </a:r>
          </a:p>
        </p:txBody>
      </p:sp>
    </p:spTree>
    <p:extLst>
      <p:ext uri="{BB962C8B-B14F-4D97-AF65-F5344CB8AC3E}">
        <p14:creationId xmlns:p14="http://schemas.microsoft.com/office/powerpoint/2010/main" val="216377694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4A3D1-DBC7-B347-81D2-E93566B15E8A}"/>
              </a:ext>
            </a:extLst>
          </p:cNvPr>
          <p:cNvSpPr>
            <a:spLocks noGrp="1"/>
          </p:cNvSpPr>
          <p:nvPr>
            <p:ph type="title"/>
          </p:nvPr>
        </p:nvSpPr>
        <p:spPr>
          <a:xfrm>
            <a:off x="609600" y="2690018"/>
            <a:ext cx="10515600" cy="1325563"/>
          </a:xfrm>
        </p:spPr>
        <p:txBody>
          <a:bodyPr/>
          <a:lstStyle/>
          <a:p>
            <a:pPr algn="ctr"/>
            <a:r>
              <a:rPr lang="en-US" dirty="0"/>
              <a:t>Exponential functions</a:t>
            </a:r>
          </a:p>
        </p:txBody>
      </p:sp>
    </p:spTree>
    <p:extLst>
      <p:ext uri="{BB962C8B-B14F-4D97-AF65-F5344CB8AC3E}">
        <p14:creationId xmlns:p14="http://schemas.microsoft.com/office/powerpoint/2010/main" val="39932926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B0768-14EB-D14C-A799-461C0E3601D7}"/>
              </a:ext>
            </a:extLst>
          </p:cNvPr>
          <p:cNvSpPr>
            <a:spLocks noGrp="1"/>
          </p:cNvSpPr>
          <p:nvPr>
            <p:ph type="title"/>
          </p:nvPr>
        </p:nvSpPr>
        <p:spPr/>
        <p:txBody>
          <a:bodyPr/>
          <a:lstStyle/>
          <a:p>
            <a:r>
              <a:rPr lang="en-US" dirty="0"/>
              <a:t>Simple exponentials</a:t>
            </a:r>
          </a:p>
        </p:txBody>
      </p:sp>
      <p:sp>
        <p:nvSpPr>
          <p:cNvPr id="3" name="Content Placeholder 2">
            <a:extLst>
              <a:ext uri="{FF2B5EF4-FFF2-40B4-BE49-F238E27FC236}">
                <a16:creationId xmlns:a16="http://schemas.microsoft.com/office/drawing/2014/main" id="{F335E167-367E-8740-A2E0-734AD901927C}"/>
              </a:ext>
            </a:extLst>
          </p:cNvPr>
          <p:cNvSpPr>
            <a:spLocks noGrp="1"/>
          </p:cNvSpPr>
          <p:nvPr>
            <p:ph idx="1"/>
          </p:nvPr>
        </p:nvSpPr>
        <p:spPr>
          <a:xfrm>
            <a:off x="838200" y="1825625"/>
            <a:ext cx="9263063" cy="4351338"/>
          </a:xfrm>
        </p:spPr>
        <p:txBody>
          <a:bodyPr>
            <a:normAutofit fontScale="85000" lnSpcReduction="20000"/>
          </a:bodyPr>
          <a:lstStyle/>
          <a:p>
            <a:r>
              <a:rPr lang="en-US" dirty="0"/>
              <a:t>Exponential growth</a:t>
            </a:r>
          </a:p>
          <a:p>
            <a:pPr lvl="1"/>
            <a:r>
              <a:rPr lang="en-US" dirty="0"/>
              <a:t>ae^(</a:t>
            </a:r>
            <a:r>
              <a:rPr lang="en-US" dirty="0" err="1"/>
              <a:t>bx</a:t>
            </a:r>
            <a:r>
              <a:rPr lang="en-US" dirty="0"/>
              <a:t>)</a:t>
            </a:r>
          </a:p>
          <a:p>
            <a:pPr marL="457200" lvl="1" indent="0">
              <a:buNone/>
            </a:pPr>
            <a:endParaRPr lang="en-US" dirty="0"/>
          </a:p>
          <a:p>
            <a:r>
              <a:rPr lang="en-US" dirty="0"/>
              <a:t>Exponential decay</a:t>
            </a:r>
          </a:p>
          <a:p>
            <a:pPr lvl="1"/>
            <a:r>
              <a:rPr lang="en-US" dirty="0"/>
              <a:t>ae^(-</a:t>
            </a:r>
            <a:r>
              <a:rPr lang="en-US" dirty="0" err="1"/>
              <a:t>bx</a:t>
            </a:r>
            <a:r>
              <a:rPr lang="en-US" dirty="0"/>
              <a:t>)</a:t>
            </a:r>
          </a:p>
          <a:p>
            <a:pPr lvl="1"/>
            <a:endParaRPr lang="en-US" dirty="0"/>
          </a:p>
          <a:p>
            <a:r>
              <a:rPr lang="en-US" dirty="0"/>
              <a:t>Also called: </a:t>
            </a:r>
          </a:p>
          <a:p>
            <a:pPr lvl="1"/>
            <a:r>
              <a:rPr lang="en-US" dirty="0"/>
              <a:t>“catalytic curve” change in the fraction of a cohort exposed to a pathogen </a:t>
            </a:r>
          </a:p>
          <a:p>
            <a:pPr lvl="1"/>
            <a:r>
              <a:rPr lang="en-US" dirty="0"/>
              <a:t>“von </a:t>
            </a:r>
            <a:r>
              <a:rPr lang="en-US" dirty="0" err="1"/>
              <a:t>Bertalanffy</a:t>
            </a:r>
            <a:r>
              <a:rPr lang="en-US" dirty="0"/>
              <a:t>” growth curve – effect of size on metabolic rate</a:t>
            </a:r>
          </a:p>
          <a:p>
            <a:pPr lvl="1"/>
            <a:r>
              <a:rPr lang="en-US" dirty="0"/>
              <a:t>“</a:t>
            </a:r>
            <a:r>
              <a:rPr lang="en-US" dirty="0" err="1"/>
              <a:t>Skellam</a:t>
            </a:r>
            <a:r>
              <a:rPr lang="en-US" dirty="0"/>
              <a:t> model” – population ecology as number of offspring in next year as a function of the number of adults this year</a:t>
            </a:r>
          </a:p>
          <a:p>
            <a:endParaRPr lang="en-US" dirty="0"/>
          </a:p>
          <a:p>
            <a:r>
              <a:rPr lang="en-US" dirty="0"/>
              <a:t>Two parameter functions – a is the starting or final size, and the exponential rate “b”</a:t>
            </a:r>
          </a:p>
          <a:p>
            <a:endParaRPr lang="en-US" dirty="0"/>
          </a:p>
        </p:txBody>
      </p:sp>
      <p:pic>
        <p:nvPicPr>
          <p:cNvPr id="4" name="Picture 3">
            <a:extLst>
              <a:ext uri="{FF2B5EF4-FFF2-40B4-BE49-F238E27FC236}">
                <a16:creationId xmlns:a16="http://schemas.microsoft.com/office/drawing/2014/main" id="{D99C4245-BDE0-5949-A2E0-66C0554A5F89}"/>
              </a:ext>
            </a:extLst>
          </p:cNvPr>
          <p:cNvPicPr>
            <a:picLocks noChangeAspect="1"/>
          </p:cNvPicPr>
          <p:nvPr/>
        </p:nvPicPr>
        <p:blipFill>
          <a:blip r:embed="rId2"/>
          <a:stretch>
            <a:fillRect/>
          </a:stretch>
        </p:blipFill>
        <p:spPr>
          <a:xfrm>
            <a:off x="7959409" y="623886"/>
            <a:ext cx="3459163" cy="3287917"/>
          </a:xfrm>
          <a:prstGeom prst="rect">
            <a:avLst/>
          </a:prstGeom>
        </p:spPr>
      </p:pic>
    </p:spTree>
    <p:extLst>
      <p:ext uri="{BB962C8B-B14F-4D97-AF65-F5344CB8AC3E}">
        <p14:creationId xmlns:p14="http://schemas.microsoft.com/office/powerpoint/2010/main" val="120835175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61FEC-3508-B44D-A69D-C1F2D54400D8}"/>
              </a:ext>
            </a:extLst>
          </p:cNvPr>
          <p:cNvSpPr>
            <a:spLocks noGrp="1"/>
          </p:cNvSpPr>
          <p:nvPr>
            <p:ph type="title"/>
          </p:nvPr>
        </p:nvSpPr>
        <p:spPr/>
        <p:txBody>
          <a:bodyPr/>
          <a:lstStyle/>
          <a:p>
            <a:r>
              <a:rPr lang="en-US" dirty="0"/>
              <a:t>Monomolecular exponential</a:t>
            </a:r>
          </a:p>
        </p:txBody>
      </p:sp>
      <p:sp>
        <p:nvSpPr>
          <p:cNvPr id="3" name="Content Placeholder 2">
            <a:extLst>
              <a:ext uri="{FF2B5EF4-FFF2-40B4-BE49-F238E27FC236}">
                <a16:creationId xmlns:a16="http://schemas.microsoft.com/office/drawing/2014/main" id="{982C4CC1-6E60-A149-9E6A-3FAA921FD200}"/>
              </a:ext>
            </a:extLst>
          </p:cNvPr>
          <p:cNvSpPr>
            <a:spLocks noGrp="1"/>
          </p:cNvSpPr>
          <p:nvPr>
            <p:ph idx="1"/>
          </p:nvPr>
        </p:nvSpPr>
        <p:spPr>
          <a:xfrm>
            <a:off x="838200" y="1825625"/>
            <a:ext cx="5934075" cy="4351338"/>
          </a:xfrm>
        </p:spPr>
        <p:txBody>
          <a:bodyPr/>
          <a:lstStyle/>
          <a:p>
            <a:r>
              <a:rPr lang="en-US" dirty="0"/>
              <a:t>Saturating growth</a:t>
            </a:r>
          </a:p>
          <a:p>
            <a:endParaRPr lang="en-US" dirty="0"/>
          </a:p>
          <a:p>
            <a:pPr lvl="1"/>
            <a:r>
              <a:rPr lang="en-US" dirty="0"/>
              <a:t>Multiplier is a, final pop size (asymptote)</a:t>
            </a:r>
          </a:p>
          <a:p>
            <a:pPr lvl="1"/>
            <a:r>
              <a:rPr lang="en-US" dirty="0"/>
              <a:t>Exponential rate “b” – the time needed to reach </a:t>
            </a:r>
            <a:r>
              <a:rPr lang="en-US" i="1" dirty="0"/>
              <a:t>e </a:t>
            </a:r>
            <a:r>
              <a:rPr lang="en-US" dirty="0"/>
              <a:t>time the initial value</a:t>
            </a:r>
          </a:p>
        </p:txBody>
      </p:sp>
      <p:pic>
        <p:nvPicPr>
          <p:cNvPr id="5" name="Picture 4">
            <a:extLst>
              <a:ext uri="{FF2B5EF4-FFF2-40B4-BE49-F238E27FC236}">
                <a16:creationId xmlns:a16="http://schemas.microsoft.com/office/drawing/2014/main" id="{68E76BA2-D475-1944-9FBF-35DD9E2A409F}"/>
              </a:ext>
            </a:extLst>
          </p:cNvPr>
          <p:cNvPicPr>
            <a:picLocks noChangeAspect="1"/>
          </p:cNvPicPr>
          <p:nvPr/>
        </p:nvPicPr>
        <p:blipFill>
          <a:blip r:embed="rId2"/>
          <a:stretch>
            <a:fillRect/>
          </a:stretch>
        </p:blipFill>
        <p:spPr>
          <a:xfrm>
            <a:off x="7348538" y="1550193"/>
            <a:ext cx="4602796" cy="4626769"/>
          </a:xfrm>
          <a:prstGeom prst="rect">
            <a:avLst/>
          </a:prstGeom>
        </p:spPr>
      </p:pic>
      <p:sp>
        <p:nvSpPr>
          <p:cNvPr id="6" name="TextBox 5">
            <a:extLst>
              <a:ext uri="{FF2B5EF4-FFF2-40B4-BE49-F238E27FC236}">
                <a16:creationId xmlns:a16="http://schemas.microsoft.com/office/drawing/2014/main" id="{A900B2AC-C1D8-8142-A863-C295B5DF94DC}"/>
              </a:ext>
            </a:extLst>
          </p:cNvPr>
          <p:cNvSpPr txBox="1"/>
          <p:nvPr/>
        </p:nvSpPr>
        <p:spPr>
          <a:xfrm>
            <a:off x="7558088" y="6415088"/>
            <a:ext cx="2945230" cy="369332"/>
          </a:xfrm>
          <a:prstGeom prst="rect">
            <a:avLst/>
          </a:prstGeom>
          <a:noFill/>
        </p:spPr>
        <p:txBody>
          <a:bodyPr wrap="none" rtlCol="0">
            <a:spAutoFit/>
          </a:bodyPr>
          <a:lstStyle/>
          <a:p>
            <a:r>
              <a:rPr lang="en-US" dirty="0"/>
              <a:t>M-M is the </a:t>
            </a:r>
            <a:r>
              <a:rPr lang="en-US" dirty="0" err="1"/>
              <a:t>michaelis-menten</a:t>
            </a:r>
            <a:endParaRPr lang="en-US" dirty="0"/>
          </a:p>
        </p:txBody>
      </p:sp>
    </p:spTree>
    <p:extLst>
      <p:ext uri="{BB962C8B-B14F-4D97-AF65-F5344CB8AC3E}">
        <p14:creationId xmlns:p14="http://schemas.microsoft.com/office/powerpoint/2010/main" val="265102078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A6196-1B3B-9648-8309-49B0C38DA6B4}"/>
              </a:ext>
            </a:extLst>
          </p:cNvPr>
          <p:cNvSpPr>
            <a:spLocks noGrp="1"/>
          </p:cNvSpPr>
          <p:nvPr>
            <p:ph type="title"/>
          </p:nvPr>
        </p:nvSpPr>
        <p:spPr/>
        <p:txBody>
          <a:bodyPr/>
          <a:lstStyle/>
          <a:p>
            <a:r>
              <a:rPr lang="en-US" dirty="0"/>
              <a:t>Ricker function</a:t>
            </a:r>
          </a:p>
        </p:txBody>
      </p:sp>
      <p:sp>
        <p:nvSpPr>
          <p:cNvPr id="3" name="Content Placeholder 2">
            <a:extLst>
              <a:ext uri="{FF2B5EF4-FFF2-40B4-BE49-F238E27FC236}">
                <a16:creationId xmlns:a16="http://schemas.microsoft.com/office/drawing/2014/main" id="{CEC9F993-D1EE-2D4F-A80B-7370173C9AC7}"/>
              </a:ext>
            </a:extLst>
          </p:cNvPr>
          <p:cNvSpPr>
            <a:spLocks noGrp="1"/>
          </p:cNvSpPr>
          <p:nvPr>
            <p:ph idx="1"/>
          </p:nvPr>
        </p:nvSpPr>
        <p:spPr>
          <a:xfrm>
            <a:off x="838200" y="1825625"/>
            <a:ext cx="6719888" cy="4351338"/>
          </a:xfrm>
        </p:spPr>
        <p:txBody>
          <a:bodyPr/>
          <a:lstStyle/>
          <a:p>
            <a:r>
              <a:rPr lang="en-US" dirty="0"/>
              <a:t>Can reflect density-dependent population growth (pop size on x, growth rate on y)</a:t>
            </a:r>
          </a:p>
          <a:p>
            <a:endParaRPr lang="en-US" dirty="0"/>
          </a:p>
          <a:p>
            <a:r>
              <a:rPr lang="en-US" dirty="0"/>
              <a:t>Very widely used for ecological variables that start at 0, increase to a peak, and decrease gradually toward 0</a:t>
            </a:r>
          </a:p>
        </p:txBody>
      </p:sp>
      <p:pic>
        <p:nvPicPr>
          <p:cNvPr id="4" name="Picture 3">
            <a:extLst>
              <a:ext uri="{FF2B5EF4-FFF2-40B4-BE49-F238E27FC236}">
                <a16:creationId xmlns:a16="http://schemas.microsoft.com/office/drawing/2014/main" id="{AE9958E7-6324-C54C-8B9C-DAF886584436}"/>
              </a:ext>
            </a:extLst>
          </p:cNvPr>
          <p:cNvPicPr>
            <a:picLocks noChangeAspect="1"/>
          </p:cNvPicPr>
          <p:nvPr/>
        </p:nvPicPr>
        <p:blipFill>
          <a:blip r:embed="rId2"/>
          <a:stretch>
            <a:fillRect/>
          </a:stretch>
        </p:blipFill>
        <p:spPr>
          <a:xfrm>
            <a:off x="7786688" y="1825625"/>
            <a:ext cx="4272916" cy="3560763"/>
          </a:xfrm>
          <a:prstGeom prst="rect">
            <a:avLst/>
          </a:prstGeom>
        </p:spPr>
      </p:pic>
    </p:spTree>
    <p:extLst>
      <p:ext uri="{BB962C8B-B14F-4D97-AF65-F5344CB8AC3E}">
        <p14:creationId xmlns:p14="http://schemas.microsoft.com/office/powerpoint/2010/main" val="213081010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5EBB3-EB1C-704C-80C0-4D81B373C8FF}"/>
              </a:ext>
            </a:extLst>
          </p:cNvPr>
          <p:cNvSpPr>
            <a:spLocks noGrp="1"/>
          </p:cNvSpPr>
          <p:nvPr>
            <p:ph type="title"/>
          </p:nvPr>
        </p:nvSpPr>
        <p:spPr/>
        <p:txBody>
          <a:bodyPr/>
          <a:lstStyle/>
          <a:p>
            <a:r>
              <a:rPr lang="en-US" dirty="0"/>
              <a:t>Logistic function</a:t>
            </a:r>
          </a:p>
        </p:txBody>
      </p:sp>
      <p:sp>
        <p:nvSpPr>
          <p:cNvPr id="3" name="Content Placeholder 2">
            <a:extLst>
              <a:ext uri="{FF2B5EF4-FFF2-40B4-BE49-F238E27FC236}">
                <a16:creationId xmlns:a16="http://schemas.microsoft.com/office/drawing/2014/main" id="{4BBEBC10-25A8-CE44-A060-DBC9277EE5D5}"/>
              </a:ext>
            </a:extLst>
          </p:cNvPr>
          <p:cNvSpPr>
            <a:spLocks noGrp="1"/>
          </p:cNvSpPr>
          <p:nvPr>
            <p:ph idx="1"/>
          </p:nvPr>
        </p:nvSpPr>
        <p:spPr>
          <a:xfrm>
            <a:off x="838200" y="1585913"/>
            <a:ext cx="6359525" cy="4591050"/>
          </a:xfrm>
        </p:spPr>
        <p:txBody>
          <a:bodyPr/>
          <a:lstStyle/>
          <a:p>
            <a:r>
              <a:rPr lang="en-US" dirty="0"/>
              <a:t>There are different way to parameterize the logistic function</a:t>
            </a:r>
          </a:p>
          <a:p>
            <a:r>
              <a:rPr lang="en-US" dirty="0"/>
              <a:t>In population ecology, more commonly written as:</a:t>
            </a:r>
          </a:p>
          <a:p>
            <a:endParaRPr lang="en-US" dirty="0"/>
          </a:p>
          <a:p>
            <a:endParaRPr lang="en-US" dirty="0"/>
          </a:p>
          <a:p>
            <a:endParaRPr lang="en-US" dirty="0"/>
          </a:p>
          <a:p>
            <a:r>
              <a:rPr lang="en-US" dirty="0"/>
              <a:t>K is carrying capacity, n0 is pop size at time=0, and r is per capita growth rate</a:t>
            </a:r>
          </a:p>
          <a:p>
            <a:endParaRPr lang="en-US" dirty="0"/>
          </a:p>
          <a:p>
            <a:endParaRPr lang="en-US" dirty="0"/>
          </a:p>
        </p:txBody>
      </p:sp>
      <p:pic>
        <p:nvPicPr>
          <p:cNvPr id="4" name="Picture 3">
            <a:extLst>
              <a:ext uri="{FF2B5EF4-FFF2-40B4-BE49-F238E27FC236}">
                <a16:creationId xmlns:a16="http://schemas.microsoft.com/office/drawing/2014/main" id="{88419E0C-D5F7-F44A-923A-AA69B639C9BD}"/>
              </a:ext>
            </a:extLst>
          </p:cNvPr>
          <p:cNvPicPr>
            <a:picLocks noChangeAspect="1"/>
          </p:cNvPicPr>
          <p:nvPr/>
        </p:nvPicPr>
        <p:blipFill>
          <a:blip r:embed="rId2"/>
          <a:stretch>
            <a:fillRect/>
          </a:stretch>
        </p:blipFill>
        <p:spPr>
          <a:xfrm>
            <a:off x="7405434" y="1828800"/>
            <a:ext cx="4277232" cy="4210050"/>
          </a:xfrm>
          <a:prstGeom prst="rect">
            <a:avLst/>
          </a:prstGeom>
        </p:spPr>
      </p:pic>
      <p:pic>
        <p:nvPicPr>
          <p:cNvPr id="5" name="Picture 4">
            <a:extLst>
              <a:ext uri="{FF2B5EF4-FFF2-40B4-BE49-F238E27FC236}">
                <a16:creationId xmlns:a16="http://schemas.microsoft.com/office/drawing/2014/main" id="{A2C0D77E-BA14-CE4B-AA08-4CEB5E380C48}"/>
              </a:ext>
            </a:extLst>
          </p:cNvPr>
          <p:cNvPicPr>
            <a:picLocks noChangeAspect="1"/>
          </p:cNvPicPr>
          <p:nvPr/>
        </p:nvPicPr>
        <p:blipFill>
          <a:blip r:embed="rId3"/>
          <a:stretch>
            <a:fillRect/>
          </a:stretch>
        </p:blipFill>
        <p:spPr>
          <a:xfrm>
            <a:off x="630491" y="3504475"/>
            <a:ext cx="6567234" cy="858699"/>
          </a:xfrm>
          <a:prstGeom prst="rect">
            <a:avLst/>
          </a:prstGeom>
        </p:spPr>
      </p:pic>
    </p:spTree>
    <p:extLst>
      <p:ext uri="{BB962C8B-B14F-4D97-AF65-F5344CB8AC3E}">
        <p14:creationId xmlns:p14="http://schemas.microsoft.com/office/powerpoint/2010/main" val="278934042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43F5-0C6E-CD45-847F-78CCFC0D310E}"/>
              </a:ext>
            </a:extLst>
          </p:cNvPr>
          <p:cNvSpPr>
            <a:spLocks noGrp="1"/>
          </p:cNvSpPr>
          <p:nvPr>
            <p:ph type="title"/>
          </p:nvPr>
        </p:nvSpPr>
        <p:spPr/>
        <p:txBody>
          <a:bodyPr/>
          <a:lstStyle/>
          <a:p>
            <a:r>
              <a:rPr lang="en-US" dirty="0"/>
              <a:t>There are many, many, many non-linear functions</a:t>
            </a:r>
          </a:p>
        </p:txBody>
      </p:sp>
      <p:sp>
        <p:nvSpPr>
          <p:cNvPr id="3" name="Content Placeholder 2">
            <a:extLst>
              <a:ext uri="{FF2B5EF4-FFF2-40B4-BE49-F238E27FC236}">
                <a16:creationId xmlns:a16="http://schemas.microsoft.com/office/drawing/2014/main" id="{C622A611-EABD-2F4A-B4DE-541EC5C15F43}"/>
              </a:ext>
            </a:extLst>
          </p:cNvPr>
          <p:cNvSpPr>
            <a:spLocks noGrp="1"/>
          </p:cNvSpPr>
          <p:nvPr>
            <p:ph idx="1"/>
          </p:nvPr>
        </p:nvSpPr>
        <p:spPr/>
        <p:txBody>
          <a:bodyPr/>
          <a:lstStyle/>
          <a:p>
            <a:r>
              <a:rPr lang="en-US" dirty="0"/>
              <a:t>See resources on Canvas</a:t>
            </a:r>
          </a:p>
          <a:p>
            <a:endParaRPr lang="en-US" dirty="0"/>
          </a:p>
          <a:p>
            <a:endParaRPr lang="en-US" dirty="0"/>
          </a:p>
        </p:txBody>
      </p:sp>
    </p:spTree>
    <p:extLst>
      <p:ext uri="{BB962C8B-B14F-4D97-AF65-F5344CB8AC3E}">
        <p14:creationId xmlns:p14="http://schemas.microsoft.com/office/powerpoint/2010/main" val="308443114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1AC18-6147-7C47-9986-3FE772A738C7}"/>
              </a:ext>
            </a:extLst>
          </p:cNvPr>
          <p:cNvSpPr>
            <a:spLocks noGrp="1"/>
          </p:cNvSpPr>
          <p:nvPr>
            <p:ph type="title"/>
          </p:nvPr>
        </p:nvSpPr>
        <p:spPr/>
        <p:txBody>
          <a:bodyPr/>
          <a:lstStyle/>
          <a:p>
            <a:r>
              <a:rPr lang="en-US" dirty="0"/>
              <a:t>Fitting non-linear functions in R</a:t>
            </a:r>
          </a:p>
        </p:txBody>
      </p:sp>
      <p:sp>
        <p:nvSpPr>
          <p:cNvPr id="3" name="Content Placeholder 2">
            <a:extLst>
              <a:ext uri="{FF2B5EF4-FFF2-40B4-BE49-F238E27FC236}">
                <a16:creationId xmlns:a16="http://schemas.microsoft.com/office/drawing/2014/main" id="{B2B0CCCA-9535-B34E-B7DB-A95131B4235B}"/>
              </a:ext>
            </a:extLst>
          </p:cNvPr>
          <p:cNvSpPr>
            <a:spLocks noGrp="1"/>
          </p:cNvSpPr>
          <p:nvPr>
            <p:ph idx="1"/>
          </p:nvPr>
        </p:nvSpPr>
        <p:spPr/>
        <p:txBody>
          <a:bodyPr/>
          <a:lstStyle/>
          <a:p>
            <a:r>
              <a:rPr lang="en-US" dirty="0"/>
              <a:t>The most commonly used package for fitting non-linear functions with least squares is “</a:t>
            </a:r>
            <a:r>
              <a:rPr lang="en-US" dirty="0" err="1"/>
              <a:t>nls</a:t>
            </a:r>
            <a:r>
              <a:rPr lang="en-US" dirty="0"/>
              <a:t>()”</a:t>
            </a:r>
          </a:p>
          <a:p>
            <a:endParaRPr lang="en-US" dirty="0"/>
          </a:p>
          <a:p>
            <a:r>
              <a:rPr lang="en-US" dirty="0"/>
              <a:t>What assumptions must we meet?</a:t>
            </a:r>
          </a:p>
        </p:txBody>
      </p:sp>
    </p:spTree>
    <p:extLst>
      <p:ext uri="{BB962C8B-B14F-4D97-AF65-F5344CB8AC3E}">
        <p14:creationId xmlns:p14="http://schemas.microsoft.com/office/powerpoint/2010/main" val="102800247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7BB60-2047-5C44-A08F-5BAAEDF02A23}"/>
              </a:ext>
            </a:extLst>
          </p:cNvPr>
          <p:cNvSpPr>
            <a:spLocks noGrp="1"/>
          </p:cNvSpPr>
          <p:nvPr>
            <p:ph type="title"/>
          </p:nvPr>
        </p:nvSpPr>
        <p:spPr/>
        <p:txBody>
          <a:bodyPr/>
          <a:lstStyle/>
          <a:p>
            <a:r>
              <a:rPr lang="en-US" dirty="0"/>
              <a:t>Using </a:t>
            </a:r>
            <a:r>
              <a:rPr lang="en-US" dirty="0" err="1"/>
              <a:t>nls</a:t>
            </a:r>
            <a:endParaRPr lang="en-US" dirty="0"/>
          </a:p>
        </p:txBody>
      </p:sp>
      <p:sp>
        <p:nvSpPr>
          <p:cNvPr id="3" name="Content Placeholder 2">
            <a:extLst>
              <a:ext uri="{FF2B5EF4-FFF2-40B4-BE49-F238E27FC236}">
                <a16:creationId xmlns:a16="http://schemas.microsoft.com/office/drawing/2014/main" id="{64F34509-7C26-3F4C-87FB-DEA081690210}"/>
              </a:ext>
            </a:extLst>
          </p:cNvPr>
          <p:cNvSpPr>
            <a:spLocks noGrp="1"/>
          </p:cNvSpPr>
          <p:nvPr>
            <p:ph idx="1"/>
          </p:nvPr>
        </p:nvSpPr>
        <p:spPr/>
        <p:txBody>
          <a:bodyPr/>
          <a:lstStyle/>
          <a:p>
            <a:r>
              <a:rPr lang="en-US" dirty="0"/>
              <a:t>To use </a:t>
            </a:r>
            <a:r>
              <a:rPr lang="en-US" dirty="0" err="1"/>
              <a:t>nls</a:t>
            </a:r>
            <a:r>
              <a:rPr lang="en-US" dirty="0"/>
              <a:t>, we must </a:t>
            </a:r>
          </a:p>
          <a:p>
            <a:pPr lvl="1"/>
            <a:r>
              <a:rPr lang="en-US" dirty="0"/>
              <a:t>(1) input a formula, including our parameters</a:t>
            </a:r>
          </a:p>
          <a:p>
            <a:pPr lvl="1"/>
            <a:r>
              <a:rPr lang="en-US" dirty="0"/>
              <a:t>(2) input some starting vales</a:t>
            </a:r>
          </a:p>
          <a:p>
            <a:pPr lvl="1"/>
            <a:r>
              <a:rPr lang="en-US" dirty="0"/>
              <a:t>(3) cross our fingers that we have generally chosen starting values well</a:t>
            </a:r>
          </a:p>
        </p:txBody>
      </p:sp>
    </p:spTree>
    <p:extLst>
      <p:ext uri="{BB962C8B-B14F-4D97-AF65-F5344CB8AC3E}">
        <p14:creationId xmlns:p14="http://schemas.microsoft.com/office/powerpoint/2010/main" val="395560607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1D9A3-2181-4A4D-81DD-ED99B52B6219}"/>
              </a:ext>
            </a:extLst>
          </p:cNvPr>
          <p:cNvSpPr>
            <a:spLocks noGrp="1"/>
          </p:cNvSpPr>
          <p:nvPr>
            <p:ph type="title"/>
          </p:nvPr>
        </p:nvSpPr>
        <p:spPr/>
        <p:txBody>
          <a:bodyPr/>
          <a:lstStyle/>
          <a:p>
            <a:r>
              <a:rPr lang="en-US" dirty="0"/>
              <a:t>Comparing model fits</a:t>
            </a:r>
          </a:p>
        </p:txBody>
      </p:sp>
      <p:sp>
        <p:nvSpPr>
          <p:cNvPr id="3" name="Content Placeholder 2">
            <a:extLst>
              <a:ext uri="{FF2B5EF4-FFF2-40B4-BE49-F238E27FC236}">
                <a16:creationId xmlns:a16="http://schemas.microsoft.com/office/drawing/2014/main" id="{4744D8E3-0A8C-3B45-B736-C239383110BD}"/>
              </a:ext>
            </a:extLst>
          </p:cNvPr>
          <p:cNvSpPr>
            <a:spLocks noGrp="1"/>
          </p:cNvSpPr>
          <p:nvPr>
            <p:ph idx="1"/>
          </p:nvPr>
        </p:nvSpPr>
        <p:spPr/>
        <p:txBody>
          <a:bodyPr/>
          <a:lstStyle/>
          <a:p>
            <a:r>
              <a:rPr lang="en-US" dirty="0"/>
              <a:t>It can be difficult to compare non-linear model fits</a:t>
            </a:r>
          </a:p>
          <a:p>
            <a:endParaRPr lang="en-US" dirty="0"/>
          </a:p>
          <a:p>
            <a:r>
              <a:rPr lang="en-US" dirty="0"/>
              <a:t>One way to do this is the mean squared error</a:t>
            </a:r>
          </a:p>
          <a:p>
            <a:pPr lvl="1"/>
            <a:r>
              <a:rPr lang="en-US" dirty="0"/>
              <a:t>mean(resid^2)</a:t>
            </a:r>
          </a:p>
          <a:p>
            <a:endParaRPr lang="en-US" dirty="0"/>
          </a:p>
          <a:p>
            <a:r>
              <a:rPr lang="en-US" dirty="0"/>
              <a:t>If you are using the same data and predictors, you want the lower value</a:t>
            </a:r>
          </a:p>
          <a:p>
            <a:endParaRPr lang="en-US" dirty="0"/>
          </a:p>
          <a:p>
            <a:endParaRPr lang="en-US" dirty="0"/>
          </a:p>
        </p:txBody>
      </p:sp>
    </p:spTree>
    <p:extLst>
      <p:ext uri="{BB962C8B-B14F-4D97-AF65-F5344CB8AC3E}">
        <p14:creationId xmlns:p14="http://schemas.microsoft.com/office/powerpoint/2010/main" val="399563736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0D00-E75C-3649-BD8A-B71B731E729C}"/>
              </a:ext>
            </a:extLst>
          </p:cNvPr>
          <p:cNvSpPr>
            <a:spLocks noGrp="1"/>
          </p:cNvSpPr>
          <p:nvPr>
            <p:ph type="title"/>
          </p:nvPr>
        </p:nvSpPr>
        <p:spPr/>
        <p:txBody>
          <a:bodyPr/>
          <a:lstStyle/>
          <a:p>
            <a:r>
              <a:rPr lang="en-US" dirty="0"/>
              <a:t>Go to R…</a:t>
            </a:r>
          </a:p>
        </p:txBody>
      </p:sp>
      <p:sp>
        <p:nvSpPr>
          <p:cNvPr id="3" name="Content Placeholder 2">
            <a:extLst>
              <a:ext uri="{FF2B5EF4-FFF2-40B4-BE49-F238E27FC236}">
                <a16:creationId xmlns:a16="http://schemas.microsoft.com/office/drawing/2014/main" id="{11F80FAD-1EFE-B047-85EE-2BF271DB5B6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6646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Generalized least squares (GLS)</a:t>
            </a:r>
          </a:p>
        </p:txBody>
      </p:sp>
      <p:sp>
        <p:nvSpPr>
          <p:cNvPr id="3" name="Content Placeholder 2"/>
          <p:cNvSpPr>
            <a:spLocks noGrp="1"/>
          </p:cNvSpPr>
          <p:nvPr>
            <p:ph idx="1"/>
          </p:nvPr>
        </p:nvSpPr>
        <p:spPr/>
        <p:txBody>
          <a:bodyPr>
            <a:normAutofit fontScale="85000" lnSpcReduction="20000"/>
          </a:bodyPr>
          <a:lstStyle/>
          <a:p>
            <a:r>
              <a:rPr lang="en-US" dirty="0"/>
              <a:t>GLS models are a generalization of linear models (ordinary least squares)</a:t>
            </a:r>
          </a:p>
          <a:p>
            <a:endParaRPr lang="en-US" dirty="0"/>
          </a:p>
          <a:p>
            <a:r>
              <a:rPr lang="en-US" dirty="0"/>
              <a:t>They allow us to include matrices which explicitly account for correlation in data. For it to work, we need to have enough data to be able to accurately estimate correlations. </a:t>
            </a:r>
          </a:p>
          <a:p>
            <a:endParaRPr lang="en-US" dirty="0"/>
          </a:p>
          <a:p>
            <a:r>
              <a:rPr lang="en-US" dirty="0"/>
              <a:t>For this reason generalized least squares is especially suitable for temporal data that consist of long time series. Because it's least squares, it is most appropriate when the response variable can be assumed to be normally distributed.</a:t>
            </a:r>
          </a:p>
          <a:p>
            <a:endParaRPr lang="en-US" dirty="0"/>
          </a:p>
          <a:p>
            <a:r>
              <a:rPr lang="en-US" dirty="0"/>
              <a:t>We will start with temporal data (because it is simpler) but can also be used with phylogenetic data</a:t>
            </a:r>
          </a:p>
          <a:p>
            <a:endParaRPr lang="en-US" dirty="0"/>
          </a:p>
        </p:txBody>
      </p:sp>
    </p:spTree>
    <p:extLst>
      <p:ext uri="{BB962C8B-B14F-4D97-AF65-F5344CB8AC3E}">
        <p14:creationId xmlns:p14="http://schemas.microsoft.com/office/powerpoint/2010/main" val="158591052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25A32-B6B9-CB4D-A695-76C4BEB92A7C}"/>
              </a:ext>
            </a:extLst>
          </p:cNvPr>
          <p:cNvSpPr>
            <a:spLocks noGrp="1"/>
          </p:cNvSpPr>
          <p:nvPr>
            <p:ph type="title"/>
          </p:nvPr>
        </p:nvSpPr>
        <p:spPr/>
        <p:txBody>
          <a:bodyPr/>
          <a:lstStyle/>
          <a:p>
            <a:r>
              <a:rPr lang="en-US" dirty="0"/>
              <a:t>Other solutions for non-linear data</a:t>
            </a:r>
          </a:p>
        </p:txBody>
      </p:sp>
      <p:sp>
        <p:nvSpPr>
          <p:cNvPr id="3" name="Content Placeholder 2">
            <a:extLst>
              <a:ext uri="{FF2B5EF4-FFF2-40B4-BE49-F238E27FC236}">
                <a16:creationId xmlns:a16="http://schemas.microsoft.com/office/drawing/2014/main" id="{C272A102-AC9A-8D4C-8D91-17D21C090D50}"/>
              </a:ext>
            </a:extLst>
          </p:cNvPr>
          <p:cNvSpPr>
            <a:spLocks noGrp="1"/>
          </p:cNvSpPr>
          <p:nvPr>
            <p:ph idx="1"/>
          </p:nvPr>
        </p:nvSpPr>
        <p:spPr/>
        <p:txBody>
          <a:bodyPr/>
          <a:lstStyle/>
          <a:p>
            <a:r>
              <a:rPr lang="en-US" dirty="0"/>
              <a:t>Polynomial regression</a:t>
            </a:r>
          </a:p>
          <a:p>
            <a:pPr lvl="1"/>
            <a:r>
              <a:rPr lang="en-US" dirty="0"/>
              <a:t>Transform x variable (e.g. quadratic to x^2)</a:t>
            </a:r>
          </a:p>
        </p:txBody>
      </p:sp>
      <p:pic>
        <p:nvPicPr>
          <p:cNvPr id="4" name="Picture 3">
            <a:extLst>
              <a:ext uri="{FF2B5EF4-FFF2-40B4-BE49-F238E27FC236}">
                <a16:creationId xmlns:a16="http://schemas.microsoft.com/office/drawing/2014/main" id="{DF169A07-02B3-B14F-9A9C-F621895E00EF}"/>
              </a:ext>
            </a:extLst>
          </p:cNvPr>
          <p:cNvPicPr>
            <a:picLocks noChangeAspect="1"/>
          </p:cNvPicPr>
          <p:nvPr/>
        </p:nvPicPr>
        <p:blipFill>
          <a:blip r:embed="rId2"/>
          <a:stretch>
            <a:fillRect/>
          </a:stretch>
        </p:blipFill>
        <p:spPr>
          <a:xfrm>
            <a:off x="1638300" y="2781138"/>
            <a:ext cx="5490634" cy="3530762"/>
          </a:xfrm>
          <a:prstGeom prst="rect">
            <a:avLst/>
          </a:prstGeom>
        </p:spPr>
      </p:pic>
    </p:spTree>
    <p:extLst>
      <p:ext uri="{BB962C8B-B14F-4D97-AF65-F5344CB8AC3E}">
        <p14:creationId xmlns:p14="http://schemas.microsoft.com/office/powerpoint/2010/main" val="9605680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70A97-A25D-B440-B416-DA55D9B0BF86}"/>
              </a:ext>
            </a:extLst>
          </p:cNvPr>
          <p:cNvSpPr>
            <a:spLocks noGrp="1"/>
          </p:cNvSpPr>
          <p:nvPr>
            <p:ph type="title"/>
          </p:nvPr>
        </p:nvSpPr>
        <p:spPr/>
        <p:txBody>
          <a:bodyPr/>
          <a:lstStyle/>
          <a:p>
            <a:r>
              <a:rPr lang="en-US" dirty="0"/>
              <a:t>Piecewise/Segmented regression</a:t>
            </a:r>
          </a:p>
        </p:txBody>
      </p:sp>
      <p:sp>
        <p:nvSpPr>
          <p:cNvPr id="3" name="Content Placeholder 2">
            <a:extLst>
              <a:ext uri="{FF2B5EF4-FFF2-40B4-BE49-F238E27FC236}">
                <a16:creationId xmlns:a16="http://schemas.microsoft.com/office/drawing/2014/main" id="{CB6961B4-C386-9946-9CAE-3DDE273E41FA}"/>
              </a:ext>
            </a:extLst>
          </p:cNvPr>
          <p:cNvSpPr>
            <a:spLocks noGrp="1"/>
          </p:cNvSpPr>
          <p:nvPr>
            <p:ph idx="1"/>
          </p:nvPr>
        </p:nvSpPr>
        <p:spPr/>
        <p:txBody>
          <a:bodyPr/>
          <a:lstStyle/>
          <a:p>
            <a:r>
              <a:rPr lang="en-US" dirty="0"/>
              <a:t>Y variable is partitioned into multiple components</a:t>
            </a:r>
          </a:p>
          <a:p>
            <a:r>
              <a:rPr lang="en-US" dirty="0"/>
              <a:t>“segmented” package of either </a:t>
            </a:r>
            <a:r>
              <a:rPr lang="en-US" dirty="0" err="1"/>
              <a:t>lm</a:t>
            </a:r>
            <a:r>
              <a:rPr lang="en-US" dirty="0"/>
              <a:t> or </a:t>
            </a:r>
            <a:r>
              <a:rPr lang="en-US" dirty="0" err="1"/>
              <a:t>glm</a:t>
            </a:r>
            <a:endParaRPr lang="en-US" dirty="0"/>
          </a:p>
          <a:p>
            <a:r>
              <a:rPr lang="en-US" dirty="0">
                <a:hlinkClick r:id="rId2"/>
              </a:rPr>
              <a:t>https://www.r-bloggers.com/r-for-ecologists-putting-together-a-piecewise-regression/</a:t>
            </a:r>
            <a:endParaRPr lang="en-US" dirty="0"/>
          </a:p>
          <a:p>
            <a:endParaRPr lang="en-US" dirty="0"/>
          </a:p>
          <a:p>
            <a:endParaRPr lang="en-US" dirty="0"/>
          </a:p>
        </p:txBody>
      </p:sp>
      <p:pic>
        <p:nvPicPr>
          <p:cNvPr id="4" name="Picture 3">
            <a:extLst>
              <a:ext uri="{FF2B5EF4-FFF2-40B4-BE49-F238E27FC236}">
                <a16:creationId xmlns:a16="http://schemas.microsoft.com/office/drawing/2014/main" id="{12622298-272D-BC4D-A37A-0E812AF826D1}"/>
              </a:ext>
            </a:extLst>
          </p:cNvPr>
          <p:cNvPicPr>
            <a:picLocks noChangeAspect="1"/>
          </p:cNvPicPr>
          <p:nvPr/>
        </p:nvPicPr>
        <p:blipFill>
          <a:blip r:embed="rId3"/>
          <a:stretch>
            <a:fillRect/>
          </a:stretch>
        </p:blipFill>
        <p:spPr>
          <a:xfrm>
            <a:off x="5671270" y="3420533"/>
            <a:ext cx="5115263" cy="3225777"/>
          </a:xfrm>
          <a:prstGeom prst="rect">
            <a:avLst/>
          </a:prstGeom>
        </p:spPr>
      </p:pic>
    </p:spTree>
    <p:extLst>
      <p:ext uri="{BB962C8B-B14F-4D97-AF65-F5344CB8AC3E}">
        <p14:creationId xmlns:p14="http://schemas.microsoft.com/office/powerpoint/2010/main" val="233177779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77C74-1B04-114D-A180-C61030852EBB}"/>
              </a:ext>
            </a:extLst>
          </p:cNvPr>
          <p:cNvSpPr>
            <a:spLocks noGrp="1"/>
          </p:cNvSpPr>
          <p:nvPr>
            <p:ph type="title"/>
          </p:nvPr>
        </p:nvSpPr>
        <p:spPr/>
        <p:txBody>
          <a:bodyPr/>
          <a:lstStyle/>
          <a:p>
            <a:r>
              <a:rPr lang="en-US" dirty="0"/>
              <a:t>Generalized additive models</a:t>
            </a:r>
          </a:p>
        </p:txBody>
      </p:sp>
      <p:sp>
        <p:nvSpPr>
          <p:cNvPr id="3" name="Content Placeholder 2">
            <a:extLst>
              <a:ext uri="{FF2B5EF4-FFF2-40B4-BE49-F238E27FC236}">
                <a16:creationId xmlns:a16="http://schemas.microsoft.com/office/drawing/2014/main" id="{CB59D973-6704-A545-81B8-8E1BEEF1E4F6}"/>
              </a:ext>
            </a:extLst>
          </p:cNvPr>
          <p:cNvSpPr>
            <a:spLocks noGrp="1"/>
          </p:cNvSpPr>
          <p:nvPr>
            <p:ph idx="1"/>
          </p:nvPr>
        </p:nvSpPr>
        <p:spPr/>
        <p:txBody>
          <a:bodyPr>
            <a:normAutofit fontScale="92500" lnSpcReduction="20000"/>
          </a:bodyPr>
          <a:lstStyle/>
          <a:p>
            <a:r>
              <a:rPr lang="en-US" dirty="0"/>
              <a:t>GAMs apply smoothing functions to x variables</a:t>
            </a:r>
          </a:p>
          <a:p>
            <a:r>
              <a:rPr lang="en-US" dirty="0"/>
              <a:t>A general form is : y ~ f(x) + y</a:t>
            </a:r>
          </a:p>
          <a:p>
            <a:r>
              <a:rPr lang="en-US" dirty="0"/>
              <a:t>It is a kind of penalized GLM with and adds additional penalty for </a:t>
            </a:r>
            <a:r>
              <a:rPr lang="en-US" dirty="0" err="1"/>
              <a:t>coefs</a:t>
            </a:r>
            <a:r>
              <a:rPr lang="en-US" dirty="0"/>
              <a:t> that making the curve super wiggly</a:t>
            </a:r>
          </a:p>
          <a:p>
            <a:endParaRPr lang="en-US" dirty="0"/>
          </a:p>
          <a:p>
            <a:r>
              <a:rPr lang="en-US" dirty="0"/>
              <a:t>Limitations:</a:t>
            </a:r>
          </a:p>
          <a:p>
            <a:r>
              <a:rPr lang="en-US" dirty="0"/>
              <a:t>GAMS can still overfit data quite a bit (penalty doesn’t solve that issue)</a:t>
            </a:r>
          </a:p>
          <a:p>
            <a:r>
              <a:rPr lang="en-US" dirty="0"/>
              <a:t>Model will lose predictability outside of dataset range (precision to data vs predictability outside)</a:t>
            </a:r>
          </a:p>
          <a:p>
            <a:r>
              <a:rPr lang="en-US" dirty="0"/>
              <a:t>They are non-mechanistic –</a:t>
            </a:r>
            <a:r>
              <a:rPr lang="en-US" dirty="0" err="1"/>
              <a:t>coef</a:t>
            </a:r>
            <a:r>
              <a:rPr lang="en-US" dirty="0"/>
              <a:t> interpretation is challenging.</a:t>
            </a:r>
          </a:p>
          <a:p>
            <a:endParaRPr lang="en-US" dirty="0"/>
          </a:p>
        </p:txBody>
      </p:sp>
    </p:spTree>
    <p:extLst>
      <p:ext uri="{BB962C8B-B14F-4D97-AF65-F5344CB8AC3E}">
        <p14:creationId xmlns:p14="http://schemas.microsoft.com/office/powerpoint/2010/main" val="89587983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0D6C9-DC11-D64A-A61A-E0FB0991B86B}"/>
              </a:ext>
            </a:extLst>
          </p:cNvPr>
          <p:cNvSpPr>
            <a:spLocks noGrp="1"/>
          </p:cNvSpPr>
          <p:nvPr>
            <p:ph type="title"/>
          </p:nvPr>
        </p:nvSpPr>
        <p:spPr/>
        <p:txBody>
          <a:bodyPr/>
          <a:lstStyle/>
          <a:p>
            <a:r>
              <a:rPr lang="en-US" dirty="0"/>
              <a:t>GAMs in R</a:t>
            </a:r>
          </a:p>
        </p:txBody>
      </p:sp>
      <p:sp>
        <p:nvSpPr>
          <p:cNvPr id="3" name="Content Placeholder 2">
            <a:extLst>
              <a:ext uri="{FF2B5EF4-FFF2-40B4-BE49-F238E27FC236}">
                <a16:creationId xmlns:a16="http://schemas.microsoft.com/office/drawing/2014/main" id="{BABB0F44-BD91-CA46-98AC-64DEABC4EB76}"/>
              </a:ext>
            </a:extLst>
          </p:cNvPr>
          <p:cNvSpPr>
            <a:spLocks noGrp="1"/>
          </p:cNvSpPr>
          <p:nvPr>
            <p:ph idx="1"/>
          </p:nvPr>
        </p:nvSpPr>
        <p:spPr/>
        <p:txBody>
          <a:bodyPr>
            <a:normAutofit fontScale="92500" lnSpcReduction="10000"/>
          </a:bodyPr>
          <a:lstStyle/>
          <a:p>
            <a:r>
              <a:rPr lang="en-US" dirty="0"/>
              <a:t>Widely implemented and easy to use</a:t>
            </a:r>
          </a:p>
          <a:p>
            <a:endParaRPr lang="en-US" dirty="0"/>
          </a:p>
          <a:p>
            <a:r>
              <a:rPr lang="en-US" dirty="0"/>
              <a:t>gam() in the </a:t>
            </a:r>
            <a:r>
              <a:rPr lang="en-US" dirty="0" err="1"/>
              <a:t>mgcv</a:t>
            </a:r>
            <a:r>
              <a:rPr lang="en-US" dirty="0"/>
              <a:t> package</a:t>
            </a:r>
          </a:p>
          <a:p>
            <a:endParaRPr lang="en-US" dirty="0"/>
          </a:p>
          <a:p>
            <a:r>
              <a:rPr lang="en-US" dirty="0"/>
              <a:t>a &lt;- gam(</a:t>
            </a:r>
            <a:r>
              <a:rPr lang="en-US" dirty="0" err="1"/>
              <a:t>tminc~s</a:t>
            </a:r>
            <a:r>
              <a:rPr lang="en-US" dirty="0"/>
              <a:t>(</a:t>
            </a:r>
            <a:r>
              <a:rPr lang="en-US" dirty="0" err="1"/>
              <a:t>Jdate</a:t>
            </a:r>
            <a:r>
              <a:rPr lang="en-US" dirty="0"/>
              <a:t>),data=</a:t>
            </a:r>
            <a:r>
              <a:rPr lang="en-US" dirty="0" err="1"/>
              <a:t>wisco</a:t>
            </a:r>
            <a:r>
              <a:rPr lang="en-US" dirty="0"/>
              <a:t>, method=“REML”)</a:t>
            </a:r>
          </a:p>
          <a:p>
            <a:r>
              <a:rPr lang="en-US" dirty="0"/>
              <a:t>plot(</a:t>
            </a:r>
            <a:r>
              <a:rPr lang="en-US" dirty="0" err="1"/>
              <a:t>a,pages</a:t>
            </a:r>
            <a:r>
              <a:rPr lang="en-US" dirty="0"/>
              <a:t>=1,seWithMean=TRUE) #</a:t>
            </a:r>
          </a:p>
          <a:p>
            <a:r>
              <a:rPr lang="en-US" dirty="0">
                <a:hlinkClick r:id="rId2"/>
              </a:rPr>
              <a:t>http://environmentalcomputing.net/intro-to-gams/</a:t>
            </a:r>
            <a:endParaRPr lang="en-US" dirty="0"/>
          </a:p>
          <a:p>
            <a:endParaRPr lang="en-US" dirty="0"/>
          </a:p>
          <a:p>
            <a:r>
              <a:rPr lang="en-US" dirty="0"/>
              <a:t>A highly recommended </a:t>
            </a:r>
            <a:r>
              <a:rPr lang="en-US" b="1" dirty="0"/>
              <a:t>free </a:t>
            </a:r>
            <a:r>
              <a:rPr lang="en-US" dirty="0"/>
              <a:t>course: </a:t>
            </a:r>
            <a:r>
              <a:rPr lang="en-US" dirty="0">
                <a:hlinkClick r:id="rId3"/>
              </a:rPr>
              <a:t>https://noamross.github.io/gams-in-r-course/</a:t>
            </a:r>
            <a:endParaRPr lang="en-US" dirty="0"/>
          </a:p>
          <a:p>
            <a:endParaRPr lang="en-US" dirty="0"/>
          </a:p>
          <a:p>
            <a:pPr marL="0" indent="0">
              <a:buNone/>
            </a:pPr>
            <a:endParaRPr lang="en-US" dirty="0"/>
          </a:p>
        </p:txBody>
      </p:sp>
    </p:spTree>
    <p:extLst>
      <p:ext uri="{BB962C8B-B14F-4D97-AF65-F5344CB8AC3E}">
        <p14:creationId xmlns:p14="http://schemas.microsoft.com/office/powerpoint/2010/main" val="143748306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613B1-DD03-2C46-972B-59CF3B5F13EA}"/>
              </a:ext>
            </a:extLst>
          </p:cNvPr>
          <p:cNvSpPr>
            <a:spLocks noGrp="1"/>
          </p:cNvSpPr>
          <p:nvPr>
            <p:ph type="title"/>
          </p:nvPr>
        </p:nvSpPr>
        <p:spPr/>
        <p:txBody>
          <a:bodyPr/>
          <a:lstStyle/>
          <a:p>
            <a:r>
              <a:rPr lang="en-US" dirty="0"/>
              <a:t>Other options</a:t>
            </a:r>
          </a:p>
        </p:txBody>
      </p:sp>
      <p:sp>
        <p:nvSpPr>
          <p:cNvPr id="3" name="Content Placeholder 2">
            <a:extLst>
              <a:ext uri="{FF2B5EF4-FFF2-40B4-BE49-F238E27FC236}">
                <a16:creationId xmlns:a16="http://schemas.microsoft.com/office/drawing/2014/main" id="{9807B345-D4A2-C047-89B0-8D40F3F94903}"/>
              </a:ext>
            </a:extLst>
          </p:cNvPr>
          <p:cNvSpPr>
            <a:spLocks noGrp="1"/>
          </p:cNvSpPr>
          <p:nvPr>
            <p:ph idx="1"/>
          </p:nvPr>
        </p:nvSpPr>
        <p:spPr/>
        <p:txBody>
          <a:bodyPr/>
          <a:lstStyle/>
          <a:p>
            <a:r>
              <a:rPr lang="en-US" dirty="0"/>
              <a:t>Models that account for processes</a:t>
            </a:r>
          </a:p>
          <a:p>
            <a:endParaRPr lang="en-US" dirty="0"/>
          </a:p>
          <a:p>
            <a:r>
              <a:rPr lang="en-US" dirty="0"/>
              <a:t>Often called “compartmental models”</a:t>
            </a:r>
          </a:p>
          <a:p>
            <a:pPr lvl="1"/>
            <a:r>
              <a:rPr lang="en-US" dirty="0"/>
              <a:t>Usually ordinary differential equations or partial differential equations</a:t>
            </a:r>
          </a:p>
          <a:p>
            <a:pPr lvl="1"/>
            <a:endParaRPr lang="en-US" dirty="0"/>
          </a:p>
        </p:txBody>
      </p:sp>
    </p:spTree>
    <p:extLst>
      <p:ext uri="{BB962C8B-B14F-4D97-AF65-F5344CB8AC3E}">
        <p14:creationId xmlns:p14="http://schemas.microsoft.com/office/powerpoint/2010/main" val="74563017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940D9-FFB2-E64C-A2A8-FF700B3C323A}"/>
              </a:ext>
            </a:extLst>
          </p:cNvPr>
          <p:cNvSpPr>
            <a:spLocks noGrp="1"/>
          </p:cNvSpPr>
          <p:nvPr>
            <p:ph type="title"/>
          </p:nvPr>
        </p:nvSpPr>
        <p:spPr/>
        <p:txBody>
          <a:bodyPr/>
          <a:lstStyle/>
          <a:p>
            <a:pPr algn="ctr"/>
            <a:r>
              <a:rPr lang="en-US" dirty="0"/>
              <a:t>Why we can’t just fit polynomials to process based models</a:t>
            </a:r>
          </a:p>
        </p:txBody>
      </p:sp>
      <p:pic>
        <p:nvPicPr>
          <p:cNvPr id="6" name="Picture 5">
            <a:extLst>
              <a:ext uri="{FF2B5EF4-FFF2-40B4-BE49-F238E27FC236}">
                <a16:creationId xmlns:a16="http://schemas.microsoft.com/office/drawing/2014/main" id="{2081F1BC-D914-6045-A674-B70E6406B7A1}"/>
              </a:ext>
            </a:extLst>
          </p:cNvPr>
          <p:cNvPicPr>
            <a:picLocks noChangeAspect="1"/>
          </p:cNvPicPr>
          <p:nvPr/>
        </p:nvPicPr>
        <p:blipFill>
          <a:blip r:embed="rId2"/>
          <a:stretch>
            <a:fillRect/>
          </a:stretch>
        </p:blipFill>
        <p:spPr>
          <a:xfrm>
            <a:off x="1186912" y="1801240"/>
            <a:ext cx="4307041" cy="4794631"/>
          </a:xfrm>
          <a:prstGeom prst="rect">
            <a:avLst/>
          </a:prstGeom>
        </p:spPr>
      </p:pic>
      <p:pic>
        <p:nvPicPr>
          <p:cNvPr id="8" name="Picture 7">
            <a:extLst>
              <a:ext uri="{FF2B5EF4-FFF2-40B4-BE49-F238E27FC236}">
                <a16:creationId xmlns:a16="http://schemas.microsoft.com/office/drawing/2014/main" id="{F7242196-185C-EC4E-997C-8BFF09C26F29}"/>
              </a:ext>
            </a:extLst>
          </p:cNvPr>
          <p:cNvPicPr>
            <a:picLocks noChangeAspect="1"/>
          </p:cNvPicPr>
          <p:nvPr/>
        </p:nvPicPr>
        <p:blipFill rotWithShape="1">
          <a:blip r:embed="rId3"/>
          <a:srcRect t="4562" b="14980"/>
          <a:stretch/>
        </p:blipFill>
        <p:spPr>
          <a:xfrm>
            <a:off x="5957782" y="1801240"/>
            <a:ext cx="3332522" cy="4769132"/>
          </a:xfrm>
          <a:prstGeom prst="rect">
            <a:avLst/>
          </a:prstGeom>
        </p:spPr>
      </p:pic>
    </p:spTree>
    <p:extLst>
      <p:ext uri="{BB962C8B-B14F-4D97-AF65-F5344CB8AC3E}">
        <p14:creationId xmlns:p14="http://schemas.microsoft.com/office/powerpoint/2010/main" val="26036427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BE3853-297D-F64D-A0D3-E69C1518258C}"/>
              </a:ext>
            </a:extLst>
          </p:cNvPr>
          <p:cNvPicPr>
            <a:picLocks noChangeAspect="1"/>
          </p:cNvPicPr>
          <p:nvPr/>
        </p:nvPicPr>
        <p:blipFill>
          <a:blip r:embed="rId2"/>
          <a:stretch>
            <a:fillRect/>
          </a:stretch>
        </p:blipFill>
        <p:spPr>
          <a:xfrm>
            <a:off x="838200" y="1146357"/>
            <a:ext cx="6635931" cy="3207542"/>
          </a:xfrm>
          <a:prstGeom prst="rect">
            <a:avLst/>
          </a:prstGeom>
        </p:spPr>
      </p:pic>
      <p:pic>
        <p:nvPicPr>
          <p:cNvPr id="5" name="Picture 4">
            <a:extLst>
              <a:ext uri="{FF2B5EF4-FFF2-40B4-BE49-F238E27FC236}">
                <a16:creationId xmlns:a16="http://schemas.microsoft.com/office/drawing/2014/main" id="{E3E4B8F1-D758-234C-BC61-E6026C130E51}"/>
              </a:ext>
            </a:extLst>
          </p:cNvPr>
          <p:cNvPicPr>
            <a:picLocks noChangeAspect="1"/>
          </p:cNvPicPr>
          <p:nvPr/>
        </p:nvPicPr>
        <p:blipFill>
          <a:blip r:embed="rId3"/>
          <a:stretch>
            <a:fillRect/>
          </a:stretch>
        </p:blipFill>
        <p:spPr>
          <a:xfrm>
            <a:off x="5351417" y="4837316"/>
            <a:ext cx="5770154" cy="1126111"/>
          </a:xfrm>
          <a:prstGeom prst="rect">
            <a:avLst/>
          </a:prstGeom>
        </p:spPr>
      </p:pic>
      <p:sp>
        <p:nvSpPr>
          <p:cNvPr id="6" name="Oval 5">
            <a:extLst>
              <a:ext uri="{FF2B5EF4-FFF2-40B4-BE49-F238E27FC236}">
                <a16:creationId xmlns:a16="http://schemas.microsoft.com/office/drawing/2014/main" id="{46F3033E-5E99-0E43-B350-24E84D304160}"/>
              </a:ext>
            </a:extLst>
          </p:cNvPr>
          <p:cNvSpPr/>
          <p:nvPr/>
        </p:nvSpPr>
        <p:spPr>
          <a:xfrm>
            <a:off x="838200" y="3864295"/>
            <a:ext cx="1476102" cy="48754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783522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B8EA-4551-3542-B080-147AA91955D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C15CFC5-E9D8-8A42-8F7C-0909595DEA2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2D891C6-C1DB-874D-8B15-791C8BD0C270}"/>
              </a:ext>
            </a:extLst>
          </p:cNvPr>
          <p:cNvPicPr>
            <a:picLocks noChangeAspect="1"/>
          </p:cNvPicPr>
          <p:nvPr/>
        </p:nvPicPr>
        <p:blipFill>
          <a:blip r:embed="rId2"/>
          <a:stretch>
            <a:fillRect/>
          </a:stretch>
        </p:blipFill>
        <p:spPr>
          <a:xfrm>
            <a:off x="1030224" y="182653"/>
            <a:ext cx="10131552" cy="2633800"/>
          </a:xfrm>
          <a:prstGeom prst="rect">
            <a:avLst/>
          </a:prstGeom>
        </p:spPr>
      </p:pic>
      <p:pic>
        <p:nvPicPr>
          <p:cNvPr id="5" name="Picture 4">
            <a:extLst>
              <a:ext uri="{FF2B5EF4-FFF2-40B4-BE49-F238E27FC236}">
                <a16:creationId xmlns:a16="http://schemas.microsoft.com/office/drawing/2014/main" id="{B5D20D2E-AB2B-B146-80F4-696C696B00A5}"/>
              </a:ext>
            </a:extLst>
          </p:cNvPr>
          <p:cNvPicPr>
            <a:picLocks noChangeAspect="1"/>
          </p:cNvPicPr>
          <p:nvPr/>
        </p:nvPicPr>
        <p:blipFill>
          <a:blip r:embed="rId3"/>
          <a:stretch>
            <a:fillRect/>
          </a:stretch>
        </p:blipFill>
        <p:spPr>
          <a:xfrm>
            <a:off x="2750058" y="2520188"/>
            <a:ext cx="5571907" cy="4453636"/>
          </a:xfrm>
          <a:prstGeom prst="rect">
            <a:avLst/>
          </a:prstGeom>
        </p:spPr>
      </p:pic>
    </p:spTree>
    <p:extLst>
      <p:ext uri="{BB962C8B-B14F-4D97-AF65-F5344CB8AC3E}">
        <p14:creationId xmlns:p14="http://schemas.microsoft.com/office/powerpoint/2010/main" val="224476012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C2E30-7DEF-054C-B725-A8AD42246ABE}"/>
              </a:ext>
            </a:extLst>
          </p:cNvPr>
          <p:cNvSpPr>
            <a:spLocks noGrp="1"/>
          </p:cNvSpPr>
          <p:nvPr>
            <p:ph type="title"/>
          </p:nvPr>
        </p:nvSpPr>
        <p:spPr/>
        <p:txBody>
          <a:bodyPr/>
          <a:lstStyle/>
          <a:p>
            <a:pPr algn="ctr"/>
            <a:r>
              <a:rPr lang="en-US" dirty="0"/>
              <a:t>Advantages of modeling the process…</a:t>
            </a:r>
          </a:p>
        </p:txBody>
      </p:sp>
      <p:sp>
        <p:nvSpPr>
          <p:cNvPr id="3" name="Content Placeholder 2">
            <a:extLst>
              <a:ext uri="{FF2B5EF4-FFF2-40B4-BE49-F238E27FC236}">
                <a16:creationId xmlns:a16="http://schemas.microsoft.com/office/drawing/2014/main" id="{68651EBA-6F55-964A-8B5B-348579547FAE}"/>
              </a:ext>
            </a:extLst>
          </p:cNvPr>
          <p:cNvSpPr>
            <a:spLocks noGrp="1"/>
          </p:cNvSpPr>
          <p:nvPr>
            <p:ph idx="1"/>
          </p:nvPr>
        </p:nvSpPr>
        <p:spPr/>
        <p:txBody>
          <a:bodyPr/>
          <a:lstStyle/>
          <a:p>
            <a:r>
              <a:rPr lang="en-US" dirty="0"/>
              <a:t>We can make better predictions</a:t>
            </a:r>
          </a:p>
          <a:p>
            <a:endParaRPr lang="en-US" dirty="0"/>
          </a:p>
          <a:p>
            <a:r>
              <a:rPr lang="en-US" dirty="0"/>
              <a:t>We understand why inflection points are changing</a:t>
            </a:r>
          </a:p>
          <a:p>
            <a:endParaRPr lang="en-US" dirty="0"/>
          </a:p>
          <a:p>
            <a:r>
              <a:rPr lang="en-US" dirty="0"/>
              <a:t>Every parameter has an explicit meaning</a:t>
            </a:r>
          </a:p>
        </p:txBody>
      </p:sp>
    </p:spTree>
    <p:extLst>
      <p:ext uri="{BB962C8B-B14F-4D97-AF65-F5344CB8AC3E}">
        <p14:creationId xmlns:p14="http://schemas.microsoft.com/office/powerpoint/2010/main" val="395145912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3CC8-D38A-CC4C-9E3B-C800B64CFD63}"/>
              </a:ext>
            </a:extLst>
          </p:cNvPr>
          <p:cNvSpPr>
            <a:spLocks noGrp="1"/>
          </p:cNvSpPr>
          <p:nvPr>
            <p:ph type="title"/>
          </p:nvPr>
        </p:nvSpPr>
        <p:spPr/>
        <p:txBody>
          <a:bodyPr/>
          <a:lstStyle/>
          <a:p>
            <a:r>
              <a:rPr lang="en-US" dirty="0"/>
              <a:t>Example: Infectious Disease Models</a:t>
            </a:r>
          </a:p>
        </p:txBody>
      </p:sp>
      <p:sp>
        <p:nvSpPr>
          <p:cNvPr id="3" name="Content Placeholder 2">
            <a:extLst>
              <a:ext uri="{FF2B5EF4-FFF2-40B4-BE49-F238E27FC236}">
                <a16:creationId xmlns:a16="http://schemas.microsoft.com/office/drawing/2014/main" id="{35BE0A1B-3E71-8149-B5D9-FCDFCA57E70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A4F71A8-66C8-CB4B-BFF2-365BECF9CD20}"/>
              </a:ext>
            </a:extLst>
          </p:cNvPr>
          <p:cNvPicPr>
            <a:picLocks noChangeAspect="1"/>
          </p:cNvPicPr>
          <p:nvPr/>
        </p:nvPicPr>
        <p:blipFill>
          <a:blip r:embed="rId2"/>
          <a:stretch>
            <a:fillRect/>
          </a:stretch>
        </p:blipFill>
        <p:spPr>
          <a:xfrm>
            <a:off x="0" y="2892425"/>
            <a:ext cx="12192000" cy="1073150"/>
          </a:xfrm>
          <a:prstGeom prst="rect">
            <a:avLst/>
          </a:prstGeom>
        </p:spPr>
      </p:pic>
    </p:spTree>
    <p:extLst>
      <p:ext uri="{BB962C8B-B14F-4D97-AF65-F5344CB8AC3E}">
        <p14:creationId xmlns:p14="http://schemas.microsoft.com/office/powerpoint/2010/main" val="2245353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Temporal data (time-series)</a:t>
            </a:r>
          </a:p>
        </p:txBody>
      </p:sp>
      <p:sp>
        <p:nvSpPr>
          <p:cNvPr id="3" name="Content Placeholder 2"/>
          <p:cNvSpPr>
            <a:spLocks noGrp="1"/>
          </p:cNvSpPr>
          <p:nvPr>
            <p:ph idx="1"/>
          </p:nvPr>
        </p:nvSpPr>
        <p:spPr/>
        <p:txBody>
          <a:bodyPr>
            <a:normAutofit/>
          </a:bodyPr>
          <a:lstStyle/>
          <a:p>
            <a:r>
              <a:rPr lang="en-US" dirty="0"/>
              <a:t>Temporal correlation is one-dimensional and unidirectional. We only have to worry about the effect that the past has on the present, not vice versa.</a:t>
            </a:r>
          </a:p>
          <a:p>
            <a:endParaRPr lang="en-US" dirty="0"/>
          </a:p>
        </p:txBody>
      </p:sp>
    </p:spTree>
    <p:extLst>
      <p:ext uri="{BB962C8B-B14F-4D97-AF65-F5344CB8AC3E}">
        <p14:creationId xmlns:p14="http://schemas.microsoft.com/office/powerpoint/2010/main" val="101357278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A3CC8-D38A-CC4C-9E3B-C800B64CFD63}"/>
              </a:ext>
            </a:extLst>
          </p:cNvPr>
          <p:cNvSpPr>
            <a:spLocks noGrp="1"/>
          </p:cNvSpPr>
          <p:nvPr>
            <p:ph type="title"/>
          </p:nvPr>
        </p:nvSpPr>
        <p:spPr/>
        <p:txBody>
          <a:bodyPr/>
          <a:lstStyle/>
          <a:p>
            <a:r>
              <a:rPr lang="en-US" dirty="0"/>
              <a:t>Example: Infectious Disease Models</a:t>
            </a:r>
          </a:p>
        </p:txBody>
      </p:sp>
      <p:pic>
        <p:nvPicPr>
          <p:cNvPr id="5" name="Picture 4">
            <a:extLst>
              <a:ext uri="{FF2B5EF4-FFF2-40B4-BE49-F238E27FC236}">
                <a16:creationId xmlns:a16="http://schemas.microsoft.com/office/drawing/2014/main" id="{AE0795EE-5864-194D-ADC3-C44F33671A44}"/>
              </a:ext>
            </a:extLst>
          </p:cNvPr>
          <p:cNvPicPr>
            <a:picLocks noChangeAspect="1"/>
          </p:cNvPicPr>
          <p:nvPr/>
        </p:nvPicPr>
        <p:blipFill>
          <a:blip r:embed="rId2"/>
          <a:stretch>
            <a:fillRect/>
          </a:stretch>
        </p:blipFill>
        <p:spPr>
          <a:xfrm>
            <a:off x="3577023" y="1813836"/>
            <a:ext cx="3530600" cy="2133600"/>
          </a:xfrm>
          <a:prstGeom prst="rect">
            <a:avLst/>
          </a:prstGeom>
        </p:spPr>
      </p:pic>
      <p:sp>
        <p:nvSpPr>
          <p:cNvPr id="6" name="TextBox 5">
            <a:extLst>
              <a:ext uri="{FF2B5EF4-FFF2-40B4-BE49-F238E27FC236}">
                <a16:creationId xmlns:a16="http://schemas.microsoft.com/office/drawing/2014/main" id="{48227BC9-0EF7-5442-81F5-C36929C305EC}"/>
              </a:ext>
            </a:extLst>
          </p:cNvPr>
          <p:cNvSpPr txBox="1"/>
          <p:nvPr/>
        </p:nvSpPr>
        <p:spPr>
          <a:xfrm>
            <a:off x="955994" y="4070584"/>
            <a:ext cx="8772658" cy="2031325"/>
          </a:xfrm>
          <a:prstGeom prst="rect">
            <a:avLst/>
          </a:prstGeom>
          <a:noFill/>
        </p:spPr>
        <p:txBody>
          <a:bodyPr wrap="none" rtlCol="0">
            <a:spAutoFit/>
          </a:bodyPr>
          <a:lstStyle/>
          <a:p>
            <a:r>
              <a:rPr lang="en-US" dirty="0"/>
              <a:t>Could ask:</a:t>
            </a:r>
          </a:p>
          <a:p>
            <a:pPr marL="342900" indent="-342900">
              <a:buAutoNum type="arabicParenBoth"/>
            </a:pPr>
            <a:r>
              <a:rPr lang="en-US" dirty="0"/>
              <a:t>How does the rate of transmission (e.g. Beta) vary across populations?</a:t>
            </a:r>
          </a:p>
          <a:p>
            <a:pPr marL="342900" indent="-342900">
              <a:buAutoNum type="arabicParenBoth"/>
            </a:pPr>
            <a:r>
              <a:rPr lang="en-US" dirty="0"/>
              <a:t>How big will an epidemic be? How many people will be infected? </a:t>
            </a:r>
          </a:p>
          <a:p>
            <a:pPr marL="342900" indent="-342900">
              <a:buAutoNum type="arabicParenBoth"/>
            </a:pPr>
            <a:r>
              <a:rPr lang="en-US" dirty="0"/>
              <a:t>Test different model formulations: Does transmission depend on population size?</a:t>
            </a:r>
            <a:br>
              <a:rPr lang="en-US" dirty="0"/>
            </a:br>
            <a:endParaRPr lang="en-US" dirty="0"/>
          </a:p>
          <a:p>
            <a:pPr marL="342900" indent="-342900">
              <a:buAutoNum type="arabicParenBoth"/>
            </a:pPr>
            <a:endParaRPr lang="en-US" dirty="0"/>
          </a:p>
          <a:p>
            <a:pPr marL="342900" indent="-342900">
              <a:buAutoNum type="arabicParenBoth"/>
            </a:pPr>
            <a:endParaRPr lang="en-US" dirty="0"/>
          </a:p>
        </p:txBody>
      </p:sp>
    </p:spTree>
    <p:extLst>
      <p:ext uri="{BB962C8B-B14F-4D97-AF65-F5344CB8AC3E}">
        <p14:creationId xmlns:p14="http://schemas.microsoft.com/office/powerpoint/2010/main" val="26223006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A3602-3AF6-5F47-81C3-99E70E27C26A}"/>
              </a:ext>
            </a:extLst>
          </p:cNvPr>
          <p:cNvSpPr>
            <a:spLocks noGrp="1"/>
          </p:cNvSpPr>
          <p:nvPr>
            <p:ph type="title"/>
          </p:nvPr>
        </p:nvSpPr>
        <p:spPr/>
        <p:txBody>
          <a:bodyPr/>
          <a:lstStyle/>
          <a:p>
            <a:r>
              <a:rPr lang="en-US" dirty="0"/>
              <a:t>Exercise</a:t>
            </a:r>
          </a:p>
        </p:txBody>
      </p:sp>
      <p:sp>
        <p:nvSpPr>
          <p:cNvPr id="3" name="Content Placeholder 2">
            <a:extLst>
              <a:ext uri="{FF2B5EF4-FFF2-40B4-BE49-F238E27FC236}">
                <a16:creationId xmlns:a16="http://schemas.microsoft.com/office/drawing/2014/main" id="{C01D8C04-1FEF-F24A-93E8-DE532B849D4B}"/>
              </a:ext>
            </a:extLst>
          </p:cNvPr>
          <p:cNvSpPr>
            <a:spLocks noGrp="1"/>
          </p:cNvSpPr>
          <p:nvPr>
            <p:ph idx="1"/>
          </p:nvPr>
        </p:nvSpPr>
        <p:spPr/>
        <p:txBody>
          <a:bodyPr/>
          <a:lstStyle/>
          <a:p>
            <a:r>
              <a:rPr lang="en-US" dirty="0"/>
              <a:t>Working in group, identify a non-linear relationship in your data or theirs</a:t>
            </a:r>
          </a:p>
          <a:p>
            <a:endParaRPr lang="en-US" dirty="0"/>
          </a:p>
          <a:p>
            <a:r>
              <a:rPr lang="en-US" dirty="0"/>
              <a:t>Identify whether any of the functions you learned about today would apply to these relationships</a:t>
            </a:r>
          </a:p>
          <a:p>
            <a:endParaRPr lang="en-US" dirty="0"/>
          </a:p>
          <a:p>
            <a:r>
              <a:rPr lang="en-US" dirty="0"/>
              <a:t>Experiment with fitting a non-linear model to your data</a:t>
            </a:r>
          </a:p>
        </p:txBody>
      </p:sp>
    </p:spTree>
    <p:extLst>
      <p:ext uri="{BB962C8B-B14F-4D97-AF65-F5344CB8AC3E}">
        <p14:creationId xmlns:p14="http://schemas.microsoft.com/office/powerpoint/2010/main" val="245240039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 analyses</a:t>
            </a:r>
          </a:p>
        </p:txBody>
      </p:sp>
      <p:sp>
        <p:nvSpPr>
          <p:cNvPr id="3" name="Content Placeholder 2"/>
          <p:cNvSpPr>
            <a:spLocks noGrp="1"/>
          </p:cNvSpPr>
          <p:nvPr>
            <p:ph idx="1"/>
          </p:nvPr>
        </p:nvSpPr>
        <p:spPr/>
        <p:txBody>
          <a:bodyPr/>
          <a:lstStyle/>
          <a:p>
            <a:r>
              <a:rPr lang="en-US" dirty="0"/>
              <a:t>The go-to package for simple power analyses in R is the </a:t>
            </a:r>
            <a:r>
              <a:rPr lang="en-US" dirty="0" err="1"/>
              <a:t>pwr</a:t>
            </a:r>
            <a:r>
              <a:rPr lang="en-US" dirty="0"/>
              <a:t> package</a:t>
            </a:r>
          </a:p>
        </p:txBody>
      </p:sp>
      <p:graphicFrame>
        <p:nvGraphicFramePr>
          <p:cNvPr id="5" name="Group 52"/>
          <p:cNvGraphicFramePr>
            <a:graphicFrameLocks noGrp="1"/>
          </p:cNvGraphicFramePr>
          <p:nvPr/>
        </p:nvGraphicFramePr>
        <p:xfrm>
          <a:off x="2362200" y="2971800"/>
          <a:ext cx="4419600" cy="2746380"/>
        </p:xfrm>
        <a:graphic>
          <a:graphicData uri="http://schemas.openxmlformats.org/drawingml/2006/table">
            <a:tbl>
              <a:tblPr/>
              <a:tblGrid>
                <a:gridCol w="1169988">
                  <a:extLst>
                    <a:ext uri="{9D8B030D-6E8A-4147-A177-3AD203B41FA5}">
                      <a16:colId xmlns:a16="http://schemas.microsoft.com/office/drawing/2014/main" val="20000"/>
                    </a:ext>
                  </a:extLst>
                </a:gridCol>
                <a:gridCol w="3249612">
                  <a:extLst>
                    <a:ext uri="{9D8B030D-6E8A-4147-A177-3AD203B41FA5}">
                      <a16:colId xmlns:a16="http://schemas.microsoft.com/office/drawing/2014/main" val="20001"/>
                    </a:ext>
                  </a:extLst>
                </a:gridCol>
              </a:tblGrid>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function</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cap="flat">
                      <a:noFill/>
                    </a:lnT>
                    <a:lnB>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power calculations for </a:t>
                      </a:r>
                      <a:endParaRPr kumimoji="0" lang="en-US" altLang="en-US" sz="1800" b="0" i="0" u="none" strike="noStrike" cap="none" normalizeH="0" baseline="0">
                        <a:ln>
                          <a:noFill/>
                        </a:ln>
                        <a:solidFill>
                          <a:schemeClr val="tx1"/>
                        </a:solidFill>
                        <a:effectLst/>
                        <a:latin typeface="Arial" charset="0"/>
                      </a:endParaRPr>
                    </a:p>
                  </a:txBody>
                  <a:tcPr horzOverflow="overflow">
                    <a:lnL>
                      <a:noFill/>
                    </a:lnL>
                    <a:lnR cap="flat">
                      <a:noFill/>
                    </a:lnR>
                    <a:lnT cap="flat">
                      <a:noFill/>
                    </a:lnT>
                    <a:lnB>
                      <a:noFill/>
                    </a:lnB>
                    <a:lnTlToBr>
                      <a:noFill/>
                    </a:lnTlToBr>
                    <a:lnBlToTr>
                      <a:noFill/>
                    </a:lnBlToTr>
                    <a:solidFill>
                      <a:srgbClr val="F2F2F2"/>
                    </a:solidFill>
                  </a:tcPr>
                </a:tc>
                <a:extLst>
                  <a:ext uri="{0D108BD9-81ED-4DB2-BD59-A6C34878D82A}">
                    <a16:rowId xmlns:a16="http://schemas.microsoft.com/office/drawing/2014/main" val="10000"/>
                  </a:ext>
                </a:extLst>
              </a:tr>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pwr.2p.test</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a:noFill/>
                    </a:lnT>
                    <a:lnB>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Times New Roman" charset="0"/>
                          <a:ea typeface="Times New Roman" charset="0"/>
                          <a:cs typeface="Times New Roman" charset="0"/>
                        </a:rPr>
                        <a:t>two proportions (equal n) </a:t>
                      </a:r>
                      <a:endParaRPr kumimoji="0" lang="en-US" altLang="en-US" sz="1800" b="0" i="0" u="none" strike="noStrike" cap="none" normalizeH="0" baseline="0">
                        <a:ln>
                          <a:noFill/>
                        </a:ln>
                        <a:solidFill>
                          <a:schemeClr val="tx1"/>
                        </a:solidFill>
                        <a:effectLst/>
                        <a:latin typeface="Arial" charset="0"/>
                      </a:endParaRPr>
                    </a:p>
                  </a:txBody>
                  <a:tcPr horzOverflow="overflow">
                    <a:lnL>
                      <a:noFill/>
                    </a:lnL>
                    <a:lnR cap="flat">
                      <a:noFill/>
                    </a:lnR>
                    <a:lnT>
                      <a:noFill/>
                    </a:lnT>
                    <a:lnB>
                      <a:noFill/>
                    </a:lnB>
                    <a:lnTlToBr>
                      <a:noFill/>
                    </a:lnTlToBr>
                    <a:lnBlToTr>
                      <a:noFill/>
                    </a:lnBlToTr>
                    <a:solidFill>
                      <a:srgbClr val="F2F2F2"/>
                    </a:solidFill>
                  </a:tcPr>
                </a:tc>
                <a:extLst>
                  <a:ext uri="{0D108BD9-81ED-4DB2-BD59-A6C34878D82A}">
                    <a16:rowId xmlns:a16="http://schemas.microsoft.com/office/drawing/2014/main" val="10001"/>
                  </a:ext>
                </a:extLst>
              </a:tr>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pwr.2p2n.test</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a:noFill/>
                    </a:lnT>
                    <a:lnB>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Times New Roman" charset="0"/>
                          <a:ea typeface="Times New Roman" charset="0"/>
                          <a:cs typeface="Times New Roman" charset="0"/>
                        </a:rPr>
                        <a:t>two proportions (unequal n) </a:t>
                      </a:r>
                      <a:endParaRPr kumimoji="0" lang="en-US" altLang="en-US" sz="1800" b="0" i="0" u="none" strike="noStrike" cap="none" normalizeH="0" baseline="0">
                        <a:ln>
                          <a:noFill/>
                        </a:ln>
                        <a:solidFill>
                          <a:schemeClr val="tx1"/>
                        </a:solidFill>
                        <a:effectLst/>
                        <a:latin typeface="Arial" charset="0"/>
                      </a:endParaRPr>
                    </a:p>
                  </a:txBody>
                  <a:tcPr horzOverflow="overflow">
                    <a:lnL>
                      <a:noFill/>
                    </a:lnL>
                    <a:lnR cap="flat">
                      <a:noFill/>
                    </a:lnR>
                    <a:lnT>
                      <a:noFill/>
                    </a:lnT>
                    <a:lnB>
                      <a:noFill/>
                    </a:lnB>
                    <a:lnTlToBr>
                      <a:noFill/>
                    </a:lnTlToBr>
                    <a:lnBlToTr>
                      <a:noFill/>
                    </a:lnBlToTr>
                    <a:solidFill>
                      <a:srgbClr val="F2F2F2"/>
                    </a:solidFill>
                  </a:tcPr>
                </a:tc>
                <a:extLst>
                  <a:ext uri="{0D108BD9-81ED-4DB2-BD59-A6C34878D82A}">
                    <a16:rowId xmlns:a16="http://schemas.microsoft.com/office/drawing/2014/main" val="10002"/>
                  </a:ext>
                </a:extLst>
              </a:tr>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pwr.anova.test</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a:noFill/>
                    </a:lnT>
                    <a:lnB>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charset="0"/>
                          <a:ea typeface="Times New Roman" charset="0"/>
                          <a:cs typeface="Times New Roman" charset="0"/>
                        </a:rPr>
                        <a:t>balanced one way ANOVA </a:t>
                      </a:r>
                      <a:endParaRPr kumimoji="0" lang="en-US" altLang="en-US" sz="1800" b="0" i="0" u="none" strike="noStrike" cap="none" normalizeH="0" baseline="0" dirty="0">
                        <a:ln>
                          <a:noFill/>
                        </a:ln>
                        <a:solidFill>
                          <a:schemeClr val="tx1"/>
                        </a:solidFill>
                        <a:effectLst/>
                        <a:latin typeface="Arial" charset="0"/>
                      </a:endParaRPr>
                    </a:p>
                  </a:txBody>
                  <a:tcPr horzOverflow="overflow">
                    <a:lnL>
                      <a:noFill/>
                    </a:lnL>
                    <a:lnR cap="flat">
                      <a:noFill/>
                    </a:lnR>
                    <a:lnT>
                      <a:noFill/>
                    </a:lnT>
                    <a:lnB>
                      <a:noFill/>
                    </a:lnB>
                    <a:lnTlToBr>
                      <a:noFill/>
                    </a:lnTlToBr>
                    <a:lnBlToTr>
                      <a:noFill/>
                    </a:lnBlToTr>
                    <a:solidFill>
                      <a:srgbClr val="F2F2F2"/>
                    </a:solidFill>
                  </a:tcPr>
                </a:tc>
                <a:extLst>
                  <a:ext uri="{0D108BD9-81ED-4DB2-BD59-A6C34878D82A}">
                    <a16:rowId xmlns:a16="http://schemas.microsoft.com/office/drawing/2014/main" val="10003"/>
                  </a:ext>
                </a:extLst>
              </a:tr>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pwr.chisq.test</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a:noFill/>
                    </a:lnT>
                    <a:lnB>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Times New Roman" charset="0"/>
                          <a:ea typeface="Times New Roman" charset="0"/>
                          <a:cs typeface="Times New Roman" charset="0"/>
                        </a:rPr>
                        <a:t>chi-square test</a:t>
                      </a:r>
                      <a:endParaRPr kumimoji="0" lang="en-US" altLang="en-US" sz="1800" b="0" i="0" u="none" strike="noStrike" cap="none" normalizeH="0" baseline="0">
                        <a:ln>
                          <a:noFill/>
                        </a:ln>
                        <a:solidFill>
                          <a:schemeClr val="tx1"/>
                        </a:solidFill>
                        <a:effectLst/>
                        <a:latin typeface="Arial" charset="0"/>
                      </a:endParaRPr>
                    </a:p>
                  </a:txBody>
                  <a:tcPr horzOverflow="overflow">
                    <a:lnL>
                      <a:noFill/>
                    </a:lnL>
                    <a:lnR cap="flat">
                      <a:noFill/>
                    </a:lnR>
                    <a:lnT>
                      <a:noFill/>
                    </a:lnT>
                    <a:lnB>
                      <a:noFill/>
                    </a:lnB>
                    <a:lnTlToBr>
                      <a:noFill/>
                    </a:lnTlToBr>
                    <a:lnBlToTr>
                      <a:noFill/>
                    </a:lnBlToTr>
                    <a:solidFill>
                      <a:srgbClr val="F2F2F2"/>
                    </a:solidFill>
                  </a:tcPr>
                </a:tc>
                <a:extLst>
                  <a:ext uri="{0D108BD9-81ED-4DB2-BD59-A6C34878D82A}">
                    <a16:rowId xmlns:a16="http://schemas.microsoft.com/office/drawing/2014/main" val="10004"/>
                  </a:ext>
                </a:extLst>
              </a:tr>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pwr.f2.test</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a:noFill/>
                    </a:lnT>
                    <a:lnB>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Times New Roman" charset="0"/>
                          <a:ea typeface="Times New Roman" charset="0"/>
                          <a:cs typeface="Times New Roman" charset="0"/>
                        </a:rPr>
                        <a:t>general linear model </a:t>
                      </a:r>
                      <a:endParaRPr kumimoji="0" lang="en-US" altLang="en-US" sz="1800" b="0" i="0" u="none" strike="noStrike" cap="none" normalizeH="0" baseline="0">
                        <a:ln>
                          <a:noFill/>
                        </a:ln>
                        <a:solidFill>
                          <a:schemeClr val="tx1"/>
                        </a:solidFill>
                        <a:effectLst/>
                        <a:latin typeface="Arial" charset="0"/>
                      </a:endParaRPr>
                    </a:p>
                  </a:txBody>
                  <a:tcPr horzOverflow="overflow">
                    <a:lnL>
                      <a:noFill/>
                    </a:lnL>
                    <a:lnR cap="flat">
                      <a:noFill/>
                    </a:lnR>
                    <a:lnT>
                      <a:noFill/>
                    </a:lnT>
                    <a:lnB>
                      <a:noFill/>
                    </a:lnB>
                    <a:lnTlToBr>
                      <a:noFill/>
                    </a:lnTlToBr>
                    <a:lnBlToTr>
                      <a:noFill/>
                    </a:lnBlToTr>
                    <a:solidFill>
                      <a:srgbClr val="F2F2F2"/>
                    </a:solidFill>
                  </a:tcPr>
                </a:tc>
                <a:extLst>
                  <a:ext uri="{0D108BD9-81ED-4DB2-BD59-A6C34878D82A}">
                    <a16:rowId xmlns:a16="http://schemas.microsoft.com/office/drawing/2014/main" val="10005"/>
                  </a:ext>
                </a:extLst>
              </a:tr>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pwr.p.test</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a:noFill/>
                    </a:lnT>
                    <a:lnB>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Times New Roman" charset="0"/>
                          <a:ea typeface="Times New Roman" charset="0"/>
                          <a:cs typeface="Times New Roman" charset="0"/>
                        </a:rPr>
                        <a:t>proportion (one sample) </a:t>
                      </a:r>
                      <a:endParaRPr kumimoji="0" lang="en-US" altLang="en-US" sz="1800" b="0" i="0" u="none" strike="noStrike" cap="none" normalizeH="0" baseline="0">
                        <a:ln>
                          <a:noFill/>
                        </a:ln>
                        <a:solidFill>
                          <a:schemeClr val="tx1"/>
                        </a:solidFill>
                        <a:effectLst/>
                        <a:latin typeface="Arial" charset="0"/>
                      </a:endParaRPr>
                    </a:p>
                  </a:txBody>
                  <a:tcPr horzOverflow="overflow">
                    <a:lnL>
                      <a:noFill/>
                    </a:lnL>
                    <a:lnR cap="flat">
                      <a:noFill/>
                    </a:lnR>
                    <a:lnT>
                      <a:noFill/>
                    </a:lnT>
                    <a:lnB>
                      <a:noFill/>
                    </a:lnB>
                    <a:lnTlToBr>
                      <a:noFill/>
                    </a:lnTlToBr>
                    <a:lnBlToTr>
                      <a:noFill/>
                    </a:lnBlToTr>
                    <a:solidFill>
                      <a:srgbClr val="F2F2F2"/>
                    </a:solidFill>
                  </a:tcPr>
                </a:tc>
                <a:extLst>
                  <a:ext uri="{0D108BD9-81ED-4DB2-BD59-A6C34878D82A}">
                    <a16:rowId xmlns:a16="http://schemas.microsoft.com/office/drawing/2014/main" val="10006"/>
                  </a:ext>
                </a:extLst>
              </a:tr>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pwr.r.test</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a:noFill/>
                    </a:lnT>
                    <a:lnB>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Times New Roman" charset="0"/>
                          <a:ea typeface="Times New Roman" charset="0"/>
                          <a:cs typeface="Times New Roman" charset="0"/>
                        </a:rPr>
                        <a:t>correlation</a:t>
                      </a:r>
                      <a:endParaRPr kumimoji="0" lang="en-US" altLang="en-US" sz="1800" b="0" i="0" u="none" strike="noStrike" cap="none" normalizeH="0" baseline="0">
                        <a:ln>
                          <a:noFill/>
                        </a:ln>
                        <a:solidFill>
                          <a:schemeClr val="tx1"/>
                        </a:solidFill>
                        <a:effectLst/>
                        <a:latin typeface="Arial" charset="0"/>
                      </a:endParaRPr>
                    </a:p>
                  </a:txBody>
                  <a:tcPr horzOverflow="overflow">
                    <a:lnL>
                      <a:noFill/>
                    </a:lnL>
                    <a:lnR cap="flat">
                      <a:noFill/>
                    </a:lnR>
                    <a:lnT>
                      <a:noFill/>
                    </a:lnT>
                    <a:lnB>
                      <a:noFill/>
                    </a:lnB>
                    <a:lnTlToBr>
                      <a:noFill/>
                    </a:lnTlToBr>
                    <a:lnBlToTr>
                      <a:noFill/>
                    </a:lnBlToTr>
                    <a:solidFill>
                      <a:srgbClr val="F2F2F2"/>
                    </a:solidFill>
                  </a:tcPr>
                </a:tc>
                <a:extLst>
                  <a:ext uri="{0D108BD9-81ED-4DB2-BD59-A6C34878D82A}">
                    <a16:rowId xmlns:a16="http://schemas.microsoft.com/office/drawing/2014/main" val="10007"/>
                  </a:ext>
                </a:extLst>
              </a:tr>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pwr.t.test</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a:noFill/>
                    </a:lnT>
                    <a:lnB>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Times New Roman" charset="0"/>
                          <a:ea typeface="Times New Roman" charset="0"/>
                          <a:cs typeface="Times New Roman" charset="0"/>
                        </a:rPr>
                        <a:t>t-tests (one sample, 2 sample, paired) </a:t>
                      </a:r>
                      <a:endParaRPr kumimoji="0" lang="en-US" altLang="en-US" sz="1800" b="0" i="0" u="none" strike="noStrike" cap="none" normalizeH="0" baseline="0">
                        <a:ln>
                          <a:noFill/>
                        </a:ln>
                        <a:solidFill>
                          <a:schemeClr val="tx1"/>
                        </a:solidFill>
                        <a:effectLst/>
                        <a:latin typeface="Arial" charset="0"/>
                      </a:endParaRPr>
                    </a:p>
                  </a:txBody>
                  <a:tcPr horzOverflow="overflow">
                    <a:lnL>
                      <a:noFill/>
                    </a:lnL>
                    <a:lnR cap="flat">
                      <a:noFill/>
                    </a:lnR>
                    <a:lnT>
                      <a:noFill/>
                    </a:lnT>
                    <a:lnB>
                      <a:noFill/>
                    </a:lnB>
                    <a:lnTlToBr>
                      <a:noFill/>
                    </a:lnTlToBr>
                    <a:lnBlToTr>
                      <a:noFill/>
                    </a:lnBlToTr>
                    <a:solidFill>
                      <a:srgbClr val="F2F2F2"/>
                    </a:solidFill>
                  </a:tcPr>
                </a:tc>
                <a:extLst>
                  <a:ext uri="{0D108BD9-81ED-4DB2-BD59-A6C34878D82A}">
                    <a16:rowId xmlns:a16="http://schemas.microsoft.com/office/drawing/2014/main" val="10008"/>
                  </a:ext>
                </a:extLst>
              </a:tr>
              <a:tr h="274638">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Times New Roman" charset="0"/>
                          <a:ea typeface="Times New Roman" charset="0"/>
                          <a:cs typeface="Times New Roman" charset="0"/>
                        </a:rPr>
                        <a:t>pwr.t2n.test</a:t>
                      </a:r>
                      <a:endParaRPr kumimoji="0" lang="en-US" altLang="en-US" sz="1800" b="0" i="0" u="none" strike="noStrike" cap="none" normalizeH="0" baseline="0">
                        <a:ln>
                          <a:noFill/>
                        </a:ln>
                        <a:solidFill>
                          <a:schemeClr val="tx1"/>
                        </a:solidFill>
                        <a:effectLst/>
                        <a:latin typeface="Arial" charset="0"/>
                      </a:endParaRPr>
                    </a:p>
                  </a:txBody>
                  <a:tcPr horzOverflow="overflow">
                    <a:lnL cap="flat">
                      <a:noFill/>
                    </a:lnL>
                    <a:lnR>
                      <a:noFill/>
                    </a:lnR>
                    <a:lnT>
                      <a:noFill/>
                    </a:lnT>
                    <a:lnB cap="flat">
                      <a:noFill/>
                    </a:lnB>
                    <a:lnTlToBr>
                      <a:noFill/>
                    </a:lnTlToBr>
                    <a:lnBlToTr>
                      <a:noFill/>
                    </a:lnBlToTr>
                    <a:solidFill>
                      <a:srgbClr val="F2F2F2"/>
                    </a:solidFill>
                  </a:tcPr>
                </a:tc>
                <a:tc>
                  <a:txBody>
                    <a:bodyPr/>
                    <a:lstStyle>
                      <a:lvl1pPr>
                        <a:spcBef>
                          <a:spcPct val="20000"/>
                        </a:spcBef>
                        <a:buClr>
                          <a:schemeClr val="folHlink"/>
                        </a:buClr>
                        <a:buSzPct val="60000"/>
                        <a:buFont typeface="Wingdings" charset="2"/>
                        <a:defRPr sz="2800">
                          <a:solidFill>
                            <a:schemeClr val="tx1"/>
                          </a:solidFill>
                          <a:latin typeface="Tahoma" charset="0"/>
                        </a:defRPr>
                      </a:lvl1pPr>
                      <a:lvl2pPr>
                        <a:spcBef>
                          <a:spcPct val="20000"/>
                        </a:spcBef>
                        <a:buClr>
                          <a:schemeClr val="hlink"/>
                        </a:buClr>
                        <a:buSzPct val="55000"/>
                        <a:buFont typeface="Wingdings" charset="2"/>
                        <a:defRPr sz="2400">
                          <a:solidFill>
                            <a:schemeClr val="tx1"/>
                          </a:solidFill>
                          <a:latin typeface="Tahoma" charset="0"/>
                        </a:defRPr>
                      </a:lvl2pPr>
                      <a:lvl3pPr>
                        <a:spcBef>
                          <a:spcPct val="20000"/>
                        </a:spcBef>
                        <a:buClr>
                          <a:schemeClr val="folHlink"/>
                        </a:buClr>
                        <a:buSzPct val="50000"/>
                        <a:buFont typeface="Wingdings" charset="2"/>
                        <a:defRPr sz="2000">
                          <a:solidFill>
                            <a:schemeClr val="tx1"/>
                          </a:solidFill>
                          <a:latin typeface="Tahoma" charset="0"/>
                        </a:defRPr>
                      </a:lvl3pPr>
                      <a:lvl4pPr>
                        <a:spcBef>
                          <a:spcPct val="20000"/>
                        </a:spcBef>
                        <a:buClr>
                          <a:schemeClr val="accent2"/>
                        </a:buClr>
                        <a:buSzPct val="55000"/>
                        <a:buFont typeface="Wingdings" charset="2"/>
                        <a:defRPr>
                          <a:solidFill>
                            <a:schemeClr val="tx1"/>
                          </a:solidFill>
                          <a:latin typeface="Tahoma" charset="0"/>
                        </a:defRPr>
                      </a:lvl4pPr>
                      <a:lvl5pPr>
                        <a:spcBef>
                          <a:spcPct val="20000"/>
                        </a:spcBef>
                        <a:buClr>
                          <a:schemeClr val="accent1"/>
                        </a:buClr>
                        <a:buSzPct val="50000"/>
                        <a:buFont typeface="Wingdings" charset="2"/>
                        <a:defRPr>
                          <a:solidFill>
                            <a:schemeClr val="tx1"/>
                          </a:solidFill>
                          <a:latin typeface="Tahoma" charset="0"/>
                        </a:defRPr>
                      </a:lvl5pPr>
                      <a:lvl6pPr fontAlgn="base">
                        <a:spcBef>
                          <a:spcPct val="20000"/>
                        </a:spcBef>
                        <a:spcAft>
                          <a:spcPct val="0"/>
                        </a:spcAft>
                        <a:buClr>
                          <a:schemeClr val="accent1"/>
                        </a:buClr>
                        <a:buSzPct val="50000"/>
                        <a:buFont typeface="Wingdings" charset="2"/>
                        <a:defRPr>
                          <a:solidFill>
                            <a:schemeClr val="tx1"/>
                          </a:solidFill>
                          <a:latin typeface="Tahoma" charset="0"/>
                        </a:defRPr>
                      </a:lvl6pPr>
                      <a:lvl7pPr fontAlgn="base">
                        <a:spcBef>
                          <a:spcPct val="20000"/>
                        </a:spcBef>
                        <a:spcAft>
                          <a:spcPct val="0"/>
                        </a:spcAft>
                        <a:buClr>
                          <a:schemeClr val="accent1"/>
                        </a:buClr>
                        <a:buSzPct val="50000"/>
                        <a:buFont typeface="Wingdings" charset="2"/>
                        <a:defRPr>
                          <a:solidFill>
                            <a:schemeClr val="tx1"/>
                          </a:solidFill>
                          <a:latin typeface="Tahoma" charset="0"/>
                        </a:defRPr>
                      </a:lvl7pPr>
                      <a:lvl8pPr fontAlgn="base">
                        <a:spcBef>
                          <a:spcPct val="20000"/>
                        </a:spcBef>
                        <a:spcAft>
                          <a:spcPct val="0"/>
                        </a:spcAft>
                        <a:buClr>
                          <a:schemeClr val="accent1"/>
                        </a:buClr>
                        <a:buSzPct val="50000"/>
                        <a:buFont typeface="Wingdings" charset="2"/>
                        <a:defRPr>
                          <a:solidFill>
                            <a:schemeClr val="tx1"/>
                          </a:solidFill>
                          <a:latin typeface="Tahoma" charset="0"/>
                        </a:defRPr>
                      </a:lvl8pPr>
                      <a:lvl9pPr fontAlgn="base">
                        <a:spcBef>
                          <a:spcPct val="20000"/>
                        </a:spcBef>
                        <a:spcAft>
                          <a:spcPct val="0"/>
                        </a:spcAft>
                        <a:buClr>
                          <a:schemeClr val="accent1"/>
                        </a:buClr>
                        <a:buSzPct val="50000"/>
                        <a:buFont typeface="Wingdings" charset="2"/>
                        <a:defRPr>
                          <a:solidFill>
                            <a:schemeClr val="tx1"/>
                          </a:solidFill>
                          <a:latin typeface="Tahoma"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charset="0"/>
                          <a:ea typeface="Times New Roman" charset="0"/>
                          <a:cs typeface="Times New Roman" charset="0"/>
                        </a:rPr>
                        <a:t>t-test (two samples with unequal n) </a:t>
                      </a:r>
                      <a:endParaRPr kumimoji="0" lang="en-US" altLang="en-US" sz="1800" b="0" i="0" u="none" strike="noStrike" cap="none" normalizeH="0" baseline="0" dirty="0">
                        <a:ln>
                          <a:noFill/>
                        </a:ln>
                        <a:solidFill>
                          <a:schemeClr val="tx1"/>
                        </a:solidFill>
                        <a:effectLst/>
                        <a:latin typeface="Arial" charset="0"/>
                      </a:endParaRPr>
                    </a:p>
                  </a:txBody>
                  <a:tcPr horzOverflow="overflow">
                    <a:lnL>
                      <a:noFill/>
                    </a:lnL>
                    <a:lnR cap="flat">
                      <a:noFill/>
                    </a:lnR>
                    <a:lnT>
                      <a:noFill/>
                    </a:lnT>
                    <a:lnB cap="flat">
                      <a:noFill/>
                    </a:lnB>
                    <a:lnTlToBr>
                      <a:noFill/>
                    </a:lnTlToBr>
                    <a:lnBlToTr>
                      <a:noFill/>
                    </a:lnBlToTr>
                    <a:solidFill>
                      <a:srgbClr val="F2F2F2"/>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64309954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 analyses</a:t>
            </a:r>
          </a:p>
        </p:txBody>
      </p:sp>
      <p:sp>
        <p:nvSpPr>
          <p:cNvPr id="3" name="Content Placeholder 2"/>
          <p:cNvSpPr>
            <a:spLocks noGrp="1"/>
          </p:cNvSpPr>
          <p:nvPr>
            <p:ph idx="1"/>
          </p:nvPr>
        </p:nvSpPr>
        <p:spPr/>
        <p:txBody>
          <a:bodyPr/>
          <a:lstStyle/>
          <a:p>
            <a:r>
              <a:rPr lang="en-US" dirty="0"/>
              <a:t>The following four quantities have an intimate relationship:</a:t>
            </a:r>
          </a:p>
          <a:p>
            <a:r>
              <a:rPr lang="en-US" dirty="0"/>
              <a:t>sample size </a:t>
            </a:r>
          </a:p>
          <a:p>
            <a:r>
              <a:rPr lang="en-US" dirty="0"/>
              <a:t>effect size (I suggest choosing 0.8)</a:t>
            </a:r>
          </a:p>
          <a:p>
            <a:r>
              <a:rPr lang="en-US" dirty="0"/>
              <a:t>significance level = P(Type I error) = probability of finding an effect that is not there </a:t>
            </a:r>
          </a:p>
          <a:p>
            <a:r>
              <a:rPr lang="en-US" dirty="0"/>
              <a:t>power = 1 - P(Type II error) = probability of finding an effect that is there </a:t>
            </a:r>
          </a:p>
        </p:txBody>
      </p:sp>
    </p:spTree>
    <p:extLst>
      <p:ext uri="{BB962C8B-B14F-4D97-AF65-F5344CB8AC3E}">
        <p14:creationId xmlns:p14="http://schemas.microsoft.com/office/powerpoint/2010/main" val="272295763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 life</a:t>
            </a:r>
          </a:p>
        </p:txBody>
      </p:sp>
      <p:sp>
        <p:nvSpPr>
          <p:cNvPr id="3" name="Content Placeholder 2"/>
          <p:cNvSpPr>
            <a:spLocks noGrp="1"/>
          </p:cNvSpPr>
          <p:nvPr>
            <p:ph idx="1"/>
          </p:nvPr>
        </p:nvSpPr>
        <p:spPr/>
        <p:txBody>
          <a:bodyPr/>
          <a:lstStyle/>
          <a:p>
            <a:r>
              <a:rPr lang="en-US" dirty="0"/>
              <a:t>Unless you are doing an experiment, real life is often more complicated than this</a:t>
            </a:r>
          </a:p>
          <a:p>
            <a:r>
              <a:rPr lang="en-US" dirty="0"/>
              <a:t>I recommend doing a simulation, create some fake datasets and run the stats on your made-up datasets</a:t>
            </a:r>
          </a:p>
          <a:p>
            <a:r>
              <a:rPr lang="en-US" dirty="0"/>
              <a:t>How many samples would you need to detect a significant effect? How much different do your groups need to be, </a:t>
            </a:r>
            <a:r>
              <a:rPr lang="en-US" dirty="0" err="1"/>
              <a:t>etc</a:t>
            </a:r>
            <a:r>
              <a:rPr lang="en-US" dirty="0"/>
              <a:t>? </a:t>
            </a:r>
          </a:p>
          <a:p>
            <a:endParaRPr lang="en-US" dirty="0"/>
          </a:p>
          <a:p>
            <a:r>
              <a:rPr lang="en-US" dirty="0"/>
              <a:t>Also see our Distributions lecture </a:t>
            </a:r>
            <a:r>
              <a:rPr lang="mr-IN" dirty="0"/>
              <a:t>–</a:t>
            </a:r>
            <a:r>
              <a:rPr lang="en-US" dirty="0"/>
              <a:t> these are very helpful for thinking about experimental design and analyses!</a:t>
            </a:r>
          </a:p>
        </p:txBody>
      </p:sp>
    </p:spTree>
    <p:extLst>
      <p:ext uri="{BB962C8B-B14F-4D97-AF65-F5344CB8AC3E}">
        <p14:creationId xmlns:p14="http://schemas.microsoft.com/office/powerpoint/2010/main" val="4692271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 analyses </a:t>
            </a:r>
            <a:r>
              <a:rPr lang="mr-IN" dirty="0"/>
              <a:t>–</a:t>
            </a:r>
            <a:r>
              <a:rPr lang="en-US" dirty="0"/>
              <a:t> more info</a:t>
            </a:r>
          </a:p>
        </p:txBody>
      </p:sp>
      <p:sp>
        <p:nvSpPr>
          <p:cNvPr id="3" name="Content Placeholder 2"/>
          <p:cNvSpPr>
            <a:spLocks noGrp="1"/>
          </p:cNvSpPr>
          <p:nvPr>
            <p:ph idx="1"/>
          </p:nvPr>
        </p:nvSpPr>
        <p:spPr/>
        <p:txBody>
          <a:bodyPr/>
          <a:lstStyle/>
          <a:p>
            <a:r>
              <a:rPr lang="en-US" dirty="0">
                <a:hlinkClick r:id="rId2"/>
              </a:rPr>
              <a:t>http://www.biostathandbook.com/power.html</a:t>
            </a:r>
            <a:r>
              <a:rPr lang="en-US" dirty="0"/>
              <a:t> </a:t>
            </a:r>
          </a:p>
          <a:p>
            <a:endParaRPr lang="en-US" dirty="0"/>
          </a:p>
          <a:p>
            <a:r>
              <a:rPr lang="en-US" dirty="0"/>
              <a:t>Running in R:</a:t>
            </a:r>
          </a:p>
          <a:p>
            <a:r>
              <a:rPr lang="en-US" dirty="0">
                <a:hlinkClick r:id="rId3"/>
              </a:rPr>
              <a:t>https://www.statmethods.net/stats/power.html</a:t>
            </a:r>
            <a:r>
              <a:rPr lang="en-US" dirty="0"/>
              <a:t> </a:t>
            </a:r>
          </a:p>
        </p:txBody>
      </p:sp>
    </p:spTree>
    <p:extLst>
      <p:ext uri="{BB962C8B-B14F-4D97-AF65-F5344CB8AC3E}">
        <p14:creationId xmlns:p14="http://schemas.microsoft.com/office/powerpoint/2010/main" val="137610050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Interactive apps in Shiny</a:t>
            </a:r>
          </a:p>
        </p:txBody>
      </p:sp>
      <p:sp>
        <p:nvSpPr>
          <p:cNvPr id="3" name="Content Placeholder 2"/>
          <p:cNvSpPr>
            <a:spLocks noGrp="1"/>
          </p:cNvSpPr>
          <p:nvPr>
            <p:ph idx="1"/>
          </p:nvPr>
        </p:nvSpPr>
        <p:spPr/>
        <p:txBody>
          <a:bodyPr>
            <a:normAutofit fontScale="70000" lnSpcReduction="20000"/>
          </a:bodyPr>
          <a:lstStyle/>
          <a:p>
            <a:r>
              <a:rPr lang="en-US" dirty="0"/>
              <a:t>The go-to platform for interactive graphics or tables, etc. is </a:t>
            </a:r>
            <a:r>
              <a:rPr lang="en-US" i="1" dirty="0"/>
              <a:t>Shiny</a:t>
            </a:r>
          </a:p>
          <a:p>
            <a:r>
              <a:rPr lang="en-US" dirty="0"/>
              <a:t>E.g. library(shiny)</a:t>
            </a:r>
          </a:p>
          <a:p>
            <a:r>
              <a:rPr lang="en-US" dirty="0"/>
              <a:t>You can host apps for free on </a:t>
            </a:r>
            <a:r>
              <a:rPr lang="en-US" dirty="0" err="1"/>
              <a:t>Shiny’s</a:t>
            </a:r>
            <a:r>
              <a:rPr lang="en-US" dirty="0"/>
              <a:t> website</a:t>
            </a:r>
          </a:p>
          <a:p>
            <a:r>
              <a:rPr lang="en-US" dirty="0"/>
              <a:t>You can find the directions here: </a:t>
            </a:r>
            <a:r>
              <a:rPr lang="en-US" dirty="0">
                <a:hlinkClick r:id="rId2"/>
              </a:rPr>
              <a:t>https://shiny.rstudio.com/articles/shinyapps.html</a:t>
            </a:r>
            <a:endParaRPr lang="en-US" dirty="0"/>
          </a:p>
          <a:p>
            <a:endParaRPr lang="en-US" dirty="0"/>
          </a:p>
          <a:p>
            <a:r>
              <a:rPr lang="en-US" dirty="0"/>
              <a:t>The key is that you need two files in a folder. The folder is the name of your app, and the files are called </a:t>
            </a:r>
            <a:r>
              <a:rPr lang="en-US" dirty="0" err="1"/>
              <a:t>ui.R</a:t>
            </a:r>
            <a:r>
              <a:rPr lang="en-US" dirty="0"/>
              <a:t> and </a:t>
            </a:r>
            <a:r>
              <a:rPr lang="en-US" dirty="0" err="1"/>
              <a:t>server.R</a:t>
            </a:r>
            <a:endParaRPr lang="en-US" dirty="0"/>
          </a:p>
          <a:p>
            <a:pPr lvl="1"/>
            <a:r>
              <a:rPr lang="en-US" dirty="0"/>
              <a:t>File </a:t>
            </a:r>
            <a:r>
              <a:rPr lang="en-US" dirty="0" err="1"/>
              <a:t>server.R</a:t>
            </a:r>
            <a:r>
              <a:rPr lang="en-US" dirty="0"/>
              <a:t> has the R code you are running for your calculation or your graph</a:t>
            </a:r>
          </a:p>
          <a:p>
            <a:pPr lvl="1"/>
            <a:r>
              <a:rPr lang="en-US" dirty="0"/>
              <a:t>File </a:t>
            </a:r>
            <a:r>
              <a:rPr lang="en-US" dirty="0" err="1"/>
              <a:t>ui.R</a:t>
            </a:r>
            <a:r>
              <a:rPr lang="en-US" dirty="0"/>
              <a:t> has the app design information</a:t>
            </a:r>
          </a:p>
          <a:p>
            <a:pPr lvl="1"/>
            <a:r>
              <a:rPr lang="en-US" dirty="0"/>
              <a:t>Run the app in a new R script window with </a:t>
            </a:r>
            <a:r>
              <a:rPr lang="en-US" dirty="0" err="1"/>
              <a:t>runApp</a:t>
            </a:r>
            <a:r>
              <a:rPr lang="en-US" dirty="0"/>
              <a:t>("</a:t>
            </a:r>
            <a:r>
              <a:rPr lang="en-US" dirty="0" err="1"/>
              <a:t>sampleapp</a:t>
            </a:r>
            <a:r>
              <a:rPr lang="en-US" dirty="0"/>
              <a:t>")</a:t>
            </a:r>
          </a:p>
          <a:p>
            <a:pPr lvl="1"/>
            <a:r>
              <a:rPr lang="en-US" dirty="0"/>
              <a:t>After you set up </a:t>
            </a:r>
            <a:r>
              <a:rPr lang="en-US" dirty="0" err="1"/>
              <a:t>rsconnect</a:t>
            </a:r>
            <a:r>
              <a:rPr lang="en-US" dirty="0"/>
              <a:t> and shiny, and inputting your token and secret information (see above), you can publish your app by clicking “publish” in the app screen</a:t>
            </a:r>
          </a:p>
          <a:p>
            <a:endParaRPr lang="en-US" dirty="0"/>
          </a:p>
          <a:p>
            <a:r>
              <a:rPr lang="en-US" dirty="0"/>
              <a:t>https://</a:t>
            </a:r>
            <a:r>
              <a:rPr lang="en-US" dirty="0" err="1"/>
              <a:t>klangwig.shinyapps.io</a:t>
            </a:r>
            <a:r>
              <a:rPr lang="en-US" dirty="0"/>
              <a:t>/</a:t>
            </a:r>
            <a:r>
              <a:rPr lang="en-US" dirty="0" err="1"/>
              <a:t>sampleapp</a:t>
            </a:r>
            <a:r>
              <a:rPr lang="en-US" dirty="0"/>
              <a:t>/</a:t>
            </a:r>
          </a:p>
        </p:txBody>
      </p:sp>
    </p:spTree>
    <p:extLst>
      <p:ext uri="{BB962C8B-B14F-4D97-AF65-F5344CB8AC3E}">
        <p14:creationId xmlns:p14="http://schemas.microsoft.com/office/powerpoint/2010/main" val="170354691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Bayesian Models</a:t>
            </a:r>
          </a:p>
        </p:txBody>
      </p:sp>
      <p:sp>
        <p:nvSpPr>
          <p:cNvPr id="3" name="Content Placeholder 2"/>
          <p:cNvSpPr>
            <a:spLocks noGrp="1"/>
          </p:cNvSpPr>
          <p:nvPr>
            <p:ph idx="1"/>
          </p:nvPr>
        </p:nvSpPr>
        <p:spPr/>
        <p:txBody>
          <a:bodyPr>
            <a:normAutofit/>
          </a:bodyPr>
          <a:lstStyle/>
          <a:p>
            <a:r>
              <a:rPr lang="en-US" dirty="0"/>
              <a:t>What is the frequentist perspective?</a:t>
            </a:r>
          </a:p>
          <a:p>
            <a:endParaRPr lang="en-US" dirty="0"/>
          </a:p>
          <a:p>
            <a:r>
              <a:rPr lang="en-US" dirty="0"/>
              <a:t>What is the Bayesian perspective? </a:t>
            </a:r>
          </a:p>
        </p:txBody>
      </p:sp>
      <p:sp>
        <p:nvSpPr>
          <p:cNvPr id="4" name="Rectangle 3">
            <a:extLst>
              <a:ext uri="{FF2B5EF4-FFF2-40B4-BE49-F238E27FC236}">
                <a16:creationId xmlns:a16="http://schemas.microsoft.com/office/drawing/2014/main" id="{E2167535-41F7-C24F-BE06-49D62527321B}"/>
              </a:ext>
            </a:extLst>
          </p:cNvPr>
          <p:cNvSpPr/>
          <p:nvPr/>
        </p:nvSpPr>
        <p:spPr>
          <a:xfrm>
            <a:off x="201561" y="6176963"/>
            <a:ext cx="11346426" cy="369332"/>
          </a:xfrm>
          <a:prstGeom prst="rect">
            <a:avLst/>
          </a:prstGeom>
        </p:spPr>
        <p:txBody>
          <a:bodyPr wrap="square">
            <a:spAutoFit/>
          </a:bodyPr>
          <a:lstStyle/>
          <a:p>
            <a:r>
              <a:rPr lang="en-US" dirty="0"/>
              <a:t>Lecture based on </a:t>
            </a:r>
            <a:r>
              <a:rPr lang="en-US" dirty="0">
                <a:hlinkClick r:id="rId2"/>
              </a:rPr>
              <a:t>https://www.r-bloggers.com/2019/05/bayesian-models-in-r-2/</a:t>
            </a:r>
            <a:r>
              <a:rPr lang="en-US" dirty="0"/>
              <a:t> with examples in </a:t>
            </a:r>
            <a:r>
              <a:rPr lang="en-US" dirty="0" err="1"/>
              <a:t>brms</a:t>
            </a:r>
            <a:endParaRPr lang="en-US" dirty="0"/>
          </a:p>
        </p:txBody>
      </p:sp>
    </p:spTree>
    <p:extLst>
      <p:ext uri="{BB962C8B-B14F-4D97-AF65-F5344CB8AC3E}">
        <p14:creationId xmlns:p14="http://schemas.microsoft.com/office/powerpoint/2010/main" val="72206848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61DA3-FCA8-9C4F-8855-3FA1C43D343E}"/>
              </a:ext>
            </a:extLst>
          </p:cNvPr>
          <p:cNvSpPr>
            <a:spLocks noGrp="1"/>
          </p:cNvSpPr>
          <p:nvPr>
            <p:ph type="title"/>
          </p:nvPr>
        </p:nvSpPr>
        <p:spPr/>
        <p:txBody>
          <a:bodyPr/>
          <a:lstStyle/>
          <a:p>
            <a:r>
              <a:rPr lang="en-US" dirty="0"/>
              <a:t>Frequentist perspective</a:t>
            </a:r>
          </a:p>
        </p:txBody>
      </p:sp>
      <p:sp>
        <p:nvSpPr>
          <p:cNvPr id="3" name="Content Placeholder 2">
            <a:extLst>
              <a:ext uri="{FF2B5EF4-FFF2-40B4-BE49-F238E27FC236}">
                <a16:creationId xmlns:a16="http://schemas.microsoft.com/office/drawing/2014/main" id="{BC70096A-A6DE-6E45-8EFE-B3C8976A5D0F}"/>
              </a:ext>
            </a:extLst>
          </p:cNvPr>
          <p:cNvSpPr>
            <a:spLocks noGrp="1"/>
          </p:cNvSpPr>
          <p:nvPr>
            <p:ph idx="1"/>
          </p:nvPr>
        </p:nvSpPr>
        <p:spPr/>
        <p:txBody>
          <a:bodyPr>
            <a:normAutofit lnSpcReduction="10000"/>
          </a:bodyPr>
          <a:lstStyle/>
          <a:p>
            <a:r>
              <a:rPr lang="en-US" dirty="0"/>
              <a:t>How do we estimate an unknown parameter?</a:t>
            </a:r>
          </a:p>
          <a:p>
            <a:endParaRPr lang="en-US" dirty="0"/>
          </a:p>
          <a:p>
            <a:pPr lvl="1"/>
            <a:r>
              <a:rPr lang="en-US" dirty="0"/>
              <a:t>Think of flipping a coin 1000 times, and you don’t know if it is biased</a:t>
            </a:r>
          </a:p>
          <a:p>
            <a:pPr lvl="1"/>
            <a:endParaRPr lang="en-US" dirty="0"/>
          </a:p>
          <a:p>
            <a:pPr lvl="1"/>
            <a:r>
              <a:rPr lang="en-US" i="1" dirty="0"/>
              <a:t>f(H) = # heads / 1000</a:t>
            </a:r>
          </a:p>
          <a:p>
            <a:pPr lvl="1"/>
            <a:endParaRPr lang="en-US" i="1" dirty="0"/>
          </a:p>
          <a:p>
            <a:pPr lvl="1"/>
            <a:r>
              <a:rPr lang="en-US" dirty="0"/>
              <a:t>What is the estimated probability of heads?</a:t>
            </a:r>
          </a:p>
          <a:p>
            <a:pPr lvl="1"/>
            <a:endParaRPr lang="en-US" dirty="0"/>
          </a:p>
          <a:p>
            <a:pPr lvl="1"/>
            <a:endParaRPr lang="en-US" dirty="0"/>
          </a:p>
          <a:p>
            <a:pPr lvl="1"/>
            <a:r>
              <a:rPr lang="en-US" dirty="0"/>
              <a:t>This is the maximum likelihood estimate and reflects modern frequentist perspective </a:t>
            </a:r>
          </a:p>
          <a:p>
            <a:pPr lvl="2"/>
            <a:endParaRPr lang="en-US" dirty="0"/>
          </a:p>
        </p:txBody>
      </p:sp>
      <p:pic>
        <p:nvPicPr>
          <p:cNvPr id="4" name="Picture 3">
            <a:extLst>
              <a:ext uri="{FF2B5EF4-FFF2-40B4-BE49-F238E27FC236}">
                <a16:creationId xmlns:a16="http://schemas.microsoft.com/office/drawing/2014/main" id="{6DC04C63-C618-444D-8301-5B8E26B8E3A5}"/>
              </a:ext>
            </a:extLst>
          </p:cNvPr>
          <p:cNvPicPr>
            <a:picLocks noChangeAspect="1"/>
          </p:cNvPicPr>
          <p:nvPr/>
        </p:nvPicPr>
        <p:blipFill>
          <a:blip r:embed="rId2"/>
          <a:stretch>
            <a:fillRect/>
          </a:stretch>
        </p:blipFill>
        <p:spPr>
          <a:xfrm>
            <a:off x="2995971" y="4593508"/>
            <a:ext cx="2170877" cy="465188"/>
          </a:xfrm>
          <a:prstGeom prst="rect">
            <a:avLst/>
          </a:prstGeom>
        </p:spPr>
      </p:pic>
    </p:spTree>
    <p:extLst>
      <p:ext uri="{BB962C8B-B14F-4D97-AF65-F5344CB8AC3E}">
        <p14:creationId xmlns:p14="http://schemas.microsoft.com/office/powerpoint/2010/main" val="254998067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A907A-413B-6043-8472-2151553AB8F0}"/>
              </a:ext>
            </a:extLst>
          </p:cNvPr>
          <p:cNvSpPr>
            <a:spLocks noGrp="1"/>
          </p:cNvSpPr>
          <p:nvPr>
            <p:ph type="title"/>
          </p:nvPr>
        </p:nvSpPr>
        <p:spPr/>
        <p:txBody>
          <a:bodyPr/>
          <a:lstStyle/>
          <a:p>
            <a:r>
              <a:rPr lang="en-US" dirty="0"/>
              <a:t>Bayesian perspective</a:t>
            </a:r>
          </a:p>
        </p:txBody>
      </p:sp>
      <p:sp>
        <p:nvSpPr>
          <p:cNvPr id="3" name="Content Placeholder 2">
            <a:extLst>
              <a:ext uri="{FF2B5EF4-FFF2-40B4-BE49-F238E27FC236}">
                <a16:creationId xmlns:a16="http://schemas.microsoft.com/office/drawing/2014/main" id="{AC587E6D-9E9E-E34B-A5A1-0C3D0C4DAE2F}"/>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6425735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19721</TotalTime>
  <Words>4792</Words>
  <Application>Microsoft Macintosh PowerPoint</Application>
  <PresentationFormat>Widescreen</PresentationFormat>
  <Paragraphs>492</Paragraphs>
  <Slides>99</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99</vt:i4>
      </vt:variant>
    </vt:vector>
  </HeadingPairs>
  <TitlesOfParts>
    <vt:vector size="104" baseType="lpstr">
      <vt:lpstr>Arial</vt:lpstr>
      <vt:lpstr>Calibri</vt:lpstr>
      <vt:lpstr>Mangal</vt:lpstr>
      <vt:lpstr>Times New Roman</vt:lpstr>
      <vt:lpstr>Office Theme</vt:lpstr>
      <vt:lpstr>Week 13 – Advanced models</vt:lpstr>
      <vt:lpstr>Schedule</vt:lpstr>
      <vt:lpstr>Housekeeping</vt:lpstr>
      <vt:lpstr>SPOT surveys</vt:lpstr>
      <vt:lpstr>An important point about model comparison!</vt:lpstr>
      <vt:lpstr>PowerPoint Presentation</vt:lpstr>
      <vt:lpstr>Outline – Time-series models and correlated Data</vt:lpstr>
      <vt:lpstr>Generalized least squares (GLS)</vt:lpstr>
      <vt:lpstr>Temporal data (time-series)</vt:lpstr>
      <vt:lpstr>Generalized least squares (GLS)</vt:lpstr>
      <vt:lpstr>How does GLS work?</vt:lpstr>
      <vt:lpstr>How does GLS work?</vt:lpstr>
      <vt:lpstr>Lags</vt:lpstr>
      <vt:lpstr>Autocorrelation</vt:lpstr>
      <vt:lpstr>Partial autocorrelation</vt:lpstr>
      <vt:lpstr>ACF Plot</vt:lpstr>
      <vt:lpstr>Partial autocorrelation</vt:lpstr>
      <vt:lpstr>Some types of autocorrelation models</vt:lpstr>
      <vt:lpstr>Summary of what plots look like for different models</vt:lpstr>
      <vt:lpstr>Digger deeper</vt:lpstr>
      <vt:lpstr>Go to R…</vt:lpstr>
      <vt:lpstr>Species as data points</vt:lpstr>
      <vt:lpstr>An example</vt:lpstr>
      <vt:lpstr>How are the variables related?</vt:lpstr>
      <vt:lpstr>PowerPoint Presentation</vt:lpstr>
      <vt:lpstr>PowerPoint Presentation</vt:lpstr>
      <vt:lpstr>How prevalent is this problem?</vt:lpstr>
      <vt:lpstr>Why is phylogenetic signal a problem?</vt:lpstr>
      <vt:lpstr>Worst case scenario phylogeny</vt:lpstr>
      <vt:lpstr>Ignoring phylogenetic signal</vt:lpstr>
      <vt:lpstr>What we would actually be assuming about phylogeny when we ignore it</vt:lpstr>
      <vt:lpstr>Felsenstein’s (1985) solution</vt:lpstr>
      <vt:lpstr>Felsenstein’s phylogenetically independent contrasts</vt:lpstr>
      <vt:lpstr>Felsenstein’s phylogenetically independent contrasts</vt:lpstr>
      <vt:lpstr>Assumptions of PICs</vt:lpstr>
      <vt:lpstr>Linear Model (GLS) approach</vt:lpstr>
      <vt:lpstr>Specifying the covariance matric between data points</vt:lpstr>
      <vt:lpstr>The result of including phylogeny </vt:lpstr>
      <vt:lpstr>Resources</vt:lpstr>
      <vt:lpstr>Go to R…</vt:lpstr>
      <vt:lpstr>Additional Topic: Zero-inflated models</vt:lpstr>
      <vt:lpstr>Goals</vt:lpstr>
      <vt:lpstr>The Zero Problem</vt:lpstr>
      <vt:lpstr>Negative Binomial</vt:lpstr>
      <vt:lpstr>Zero-inflated models</vt:lpstr>
      <vt:lpstr>Types of zero-inflated models</vt:lpstr>
      <vt:lpstr>Mixture model </vt:lpstr>
      <vt:lpstr>Hurdle Models </vt:lpstr>
      <vt:lpstr>In R</vt:lpstr>
      <vt:lpstr>Go to R…</vt:lpstr>
      <vt:lpstr>What does this give us?</vt:lpstr>
      <vt:lpstr>PowerPoint Presentation</vt:lpstr>
      <vt:lpstr>What does this give us?</vt:lpstr>
      <vt:lpstr>PowerPoint Presentation</vt:lpstr>
      <vt:lpstr>Which model is best?</vt:lpstr>
      <vt:lpstr>Vuong test</vt:lpstr>
      <vt:lpstr>Comparison of data for model types - Poisson</vt:lpstr>
      <vt:lpstr>Zero-inflated problems</vt:lpstr>
      <vt:lpstr>Advanced Topics  Non-linear models</vt:lpstr>
      <vt:lpstr>Goals</vt:lpstr>
      <vt:lpstr>Review – linear regression</vt:lpstr>
      <vt:lpstr>Non-linear relationships</vt:lpstr>
      <vt:lpstr>Non-linear relationships</vt:lpstr>
      <vt:lpstr>Questions to ask yourself when there is non-linearity</vt:lpstr>
      <vt:lpstr>Modelling vs Statistics</vt:lpstr>
      <vt:lpstr>Non-linear functions</vt:lpstr>
      <vt:lpstr>Hyperbolic functions</vt:lpstr>
      <vt:lpstr>Michaelis-Menten function</vt:lpstr>
      <vt:lpstr>Holling type III response</vt:lpstr>
      <vt:lpstr>Exponential functions</vt:lpstr>
      <vt:lpstr>Simple exponentials</vt:lpstr>
      <vt:lpstr>Monomolecular exponential</vt:lpstr>
      <vt:lpstr>Ricker function</vt:lpstr>
      <vt:lpstr>Logistic function</vt:lpstr>
      <vt:lpstr>There are many, many, many non-linear functions</vt:lpstr>
      <vt:lpstr>Fitting non-linear functions in R</vt:lpstr>
      <vt:lpstr>Using nls</vt:lpstr>
      <vt:lpstr>Comparing model fits</vt:lpstr>
      <vt:lpstr>Go to R…</vt:lpstr>
      <vt:lpstr>Other solutions for non-linear data</vt:lpstr>
      <vt:lpstr>Piecewise/Segmented regression</vt:lpstr>
      <vt:lpstr>Generalized additive models</vt:lpstr>
      <vt:lpstr>GAMs in R</vt:lpstr>
      <vt:lpstr>Other options</vt:lpstr>
      <vt:lpstr>Why we can’t just fit polynomials to process based models</vt:lpstr>
      <vt:lpstr>PowerPoint Presentation</vt:lpstr>
      <vt:lpstr>PowerPoint Presentation</vt:lpstr>
      <vt:lpstr>Advantages of modeling the process…</vt:lpstr>
      <vt:lpstr>Example: Infectious Disease Models</vt:lpstr>
      <vt:lpstr>Example: Infectious Disease Models</vt:lpstr>
      <vt:lpstr>Exercise</vt:lpstr>
      <vt:lpstr>Power analyses</vt:lpstr>
      <vt:lpstr>Power analyses</vt:lpstr>
      <vt:lpstr>Real life</vt:lpstr>
      <vt:lpstr>Power analyses – more info</vt:lpstr>
      <vt:lpstr>Interactive apps in Shiny</vt:lpstr>
      <vt:lpstr>Bayesian Models</vt:lpstr>
      <vt:lpstr>Frequentist perspective</vt:lpstr>
      <vt:lpstr>Bayesian perspective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13 – Zero-inflated models</dc:title>
  <dc:creator>Kate Langwig</dc:creator>
  <cp:lastModifiedBy>Kate Langwig</cp:lastModifiedBy>
  <cp:revision>101</cp:revision>
  <dcterms:created xsi:type="dcterms:W3CDTF">2018-04-12T17:49:47Z</dcterms:created>
  <dcterms:modified xsi:type="dcterms:W3CDTF">2022-04-20T18:23:53Z</dcterms:modified>
</cp:coreProperties>
</file>

<file path=docProps/thumbnail.jpeg>
</file>